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33" r:id="rId1"/>
  </p:sldMasterIdLst>
  <p:notesMasterIdLst>
    <p:notesMasterId r:id="rId45"/>
  </p:notesMasterIdLst>
  <p:sldIdLst>
    <p:sldId id="459" r:id="rId2"/>
    <p:sldId id="256" r:id="rId3"/>
    <p:sldId id="284" r:id="rId4"/>
    <p:sldId id="285" r:id="rId5"/>
    <p:sldId id="297" r:id="rId6"/>
    <p:sldId id="460" r:id="rId7"/>
    <p:sldId id="463" r:id="rId8"/>
    <p:sldId id="464" r:id="rId9"/>
    <p:sldId id="462" r:id="rId10"/>
    <p:sldId id="465" r:id="rId11"/>
    <p:sldId id="467" r:id="rId12"/>
    <p:sldId id="466" r:id="rId13"/>
    <p:sldId id="469" r:id="rId14"/>
    <p:sldId id="470" r:id="rId15"/>
    <p:sldId id="468" r:id="rId16"/>
    <p:sldId id="472" r:id="rId17"/>
    <p:sldId id="471" r:id="rId18"/>
    <p:sldId id="474" r:id="rId19"/>
    <p:sldId id="475" r:id="rId20"/>
    <p:sldId id="461" r:id="rId21"/>
    <p:sldId id="473" r:id="rId22"/>
    <p:sldId id="476" r:id="rId23"/>
    <p:sldId id="477" r:id="rId24"/>
    <p:sldId id="478" r:id="rId25"/>
    <p:sldId id="479" r:id="rId26"/>
    <p:sldId id="481" r:id="rId27"/>
    <p:sldId id="480" r:id="rId28"/>
    <p:sldId id="482" r:id="rId29"/>
    <p:sldId id="484" r:id="rId30"/>
    <p:sldId id="483" r:id="rId31"/>
    <p:sldId id="485" r:id="rId32"/>
    <p:sldId id="487" r:id="rId33"/>
    <p:sldId id="488" r:id="rId34"/>
    <p:sldId id="489" r:id="rId35"/>
    <p:sldId id="490" r:id="rId36"/>
    <p:sldId id="491" r:id="rId37"/>
    <p:sldId id="486" r:id="rId38"/>
    <p:sldId id="492" r:id="rId39"/>
    <p:sldId id="493" r:id="rId40"/>
    <p:sldId id="494" r:id="rId41"/>
    <p:sldId id="496" r:id="rId42"/>
    <p:sldId id="497" r:id="rId43"/>
    <p:sldId id="495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2DF"/>
    <a:srgbClr val="00C491"/>
    <a:srgbClr val="00CC99"/>
    <a:srgbClr val="CCFFCC"/>
    <a:srgbClr val="CCFF99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82" d="100"/>
          <a:sy n="82" d="100"/>
        </p:scale>
        <p:origin x="682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4B7FEE4D-ADA4-4385-BB0A-E33FE6F957C4}" type="datetimeFigureOut">
              <a:rPr lang="zh-TW" altLang="en-US"/>
              <a:pPr>
                <a:defRPr/>
              </a:pPr>
              <a:t>2020/6/5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E6BADA5C-B84D-4695-A2FC-01D7A41D8E5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32857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blipFill dpi="0" rotWithShape="1">
          <a:blip r:embed="rId2" cstate="screen">
            <a:alphaModFix amt="8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700808"/>
            <a:ext cx="9144000" cy="1470025"/>
          </a:xfrm>
          <a:solidFill>
            <a:srgbClr val="FFFFFF">
              <a:alpha val="80000"/>
            </a:srgbClr>
          </a:solidFill>
        </p:spPr>
        <p:txBody>
          <a:bodyPr/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87167"/>
            <a:ext cx="6400800" cy="1974081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4000" b="1" cap="none" spc="0" baseline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ea typeface="標楷體" panose="03000509000000000000" pitchFamily="65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9EEF3-A55E-4E84-B83C-4B6A200DC2A3}" type="datetime1">
              <a:rPr lang="en-GB" altLang="zh-TW" smtClean="0"/>
              <a:t>05/06/2020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7</a:t>
            </a:r>
            <a:r>
              <a:rPr lang="zh-TW" altLang="en-US"/>
              <a:t>章 功與能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D030F321-9F8E-4C28-AEDC-DF0E2C52044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441" y="6397413"/>
            <a:ext cx="1197192" cy="41282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2870A37F-FD5A-4C96-A667-E34D75473DDF}"/>
              </a:ext>
            </a:extLst>
          </p:cNvPr>
          <p:cNvSpPr/>
          <p:nvPr/>
        </p:nvSpPr>
        <p:spPr>
          <a:xfrm>
            <a:off x="1693177" y="6390593"/>
            <a:ext cx="61744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cap="none" spc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本內容僅供授課使用，禁止提供網路下載、重製或翻印。</a:t>
            </a:r>
          </a:p>
        </p:txBody>
      </p:sp>
    </p:spTree>
    <p:extLst>
      <p:ext uri="{BB962C8B-B14F-4D97-AF65-F5344CB8AC3E}">
        <p14:creationId xmlns:p14="http://schemas.microsoft.com/office/powerpoint/2010/main" val="3598590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EE757-9626-4790-964F-24108B42BB4E}" type="datetime1">
              <a:rPr lang="en-GB" altLang="zh-TW" smtClean="0"/>
              <a:t>05/06/2020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7</a:t>
            </a:r>
            <a:r>
              <a:rPr lang="zh-TW" altLang="en-US"/>
              <a:t>章 功與能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4576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70ED3-C6AF-4375-91F5-AC79EAE062BA}" type="datetime1">
              <a:rPr lang="en-GB" altLang="zh-TW" smtClean="0"/>
              <a:t>05/06/2020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7</a:t>
            </a:r>
            <a:r>
              <a:rPr lang="zh-TW" altLang="en-US"/>
              <a:t>章 功與能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3086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1C83C-3D98-420F-A4D0-3766C9124B0D}" type="datetime1">
              <a:rPr lang="en-GB" altLang="zh-TW" smtClean="0"/>
              <a:t>05/06/2020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7</a:t>
            </a:r>
            <a:r>
              <a:rPr lang="zh-TW" altLang="en-US"/>
              <a:t>章 功與能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1399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>
              <a:alpha val="90000"/>
            </a:schemeClr>
          </a:solidFill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BDF59-AFD9-4DF6-B594-D0DE1B328F18}" type="datetime1">
              <a:rPr lang="en-GB" altLang="zh-TW" smtClean="0"/>
              <a:t>05/06/2020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7</a:t>
            </a:r>
            <a:r>
              <a:rPr lang="zh-TW" altLang="en-US"/>
              <a:t>章 功與能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5686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例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562869"/>
            <a:ext cx="7772400" cy="786011"/>
          </a:xfrm>
        </p:spPr>
        <p:txBody>
          <a:bodyPr anchor="t"/>
          <a:lstStyle>
            <a:lvl1pPr algn="l">
              <a:defRPr sz="4000" b="1" cap="all">
                <a:solidFill>
                  <a:schemeClr val="accent6"/>
                </a:solidFill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492896"/>
            <a:ext cx="7772400" cy="3744416"/>
          </a:xfrm>
          <a:noFill/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FBCAE-FF3D-41A0-AB9E-AC0179B6B54B}" type="datetime1">
              <a:rPr lang="en-GB" altLang="zh-TW" smtClean="0"/>
              <a:t>05/06/2020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7</a:t>
            </a:r>
            <a:r>
              <a:rPr lang="zh-TW" altLang="en-US"/>
              <a:t>章 功與能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91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練習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562869"/>
            <a:ext cx="7772400" cy="786011"/>
          </a:xfrm>
        </p:spPr>
        <p:txBody>
          <a:bodyPr anchor="t"/>
          <a:lstStyle>
            <a:lvl1pPr algn="l">
              <a:defRPr sz="4000" b="1" cap="all">
                <a:solidFill>
                  <a:schemeClr val="accent3"/>
                </a:solidFill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492896"/>
            <a:ext cx="7772400" cy="3744416"/>
          </a:xfrm>
          <a:noFill/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243FE-3981-468E-B615-331257BAD64B}" type="datetime1">
              <a:rPr lang="en-GB" altLang="zh-TW" smtClean="0"/>
              <a:t>05/06/2020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7</a:t>
            </a:r>
            <a:r>
              <a:rPr lang="zh-TW" altLang="en-US"/>
              <a:t>章 功與能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0446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038600" cy="50405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40768"/>
            <a:ext cx="4038600" cy="50405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7AA46-123E-44A5-9EE8-9424F29649B3}" type="datetime1">
              <a:rPr lang="en-GB" altLang="zh-TW" smtClean="0"/>
              <a:t>05/06/2020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7</a:t>
            </a:r>
            <a:r>
              <a:rPr lang="zh-TW" altLang="en-US"/>
              <a:t>章 功與能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1438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B076-0F07-47A6-BC81-10B77AE564BE}" type="datetime1">
              <a:rPr lang="en-GB" altLang="zh-TW" smtClean="0"/>
              <a:t>05/06/2020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7</a:t>
            </a:r>
            <a:r>
              <a:rPr lang="zh-TW" altLang="en-US"/>
              <a:t>章 功與能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8514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B65C6-D254-4C77-B889-218F85EADB04}" type="datetime1">
              <a:rPr lang="en-GB" altLang="zh-TW" smtClean="0"/>
              <a:t>05/06/2020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7</a:t>
            </a:r>
            <a:r>
              <a:rPr lang="zh-TW" altLang="en-US"/>
              <a:t>章 功與能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4322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125E5-4D2A-4ED1-A624-7DBE6D7DD9B4}" type="datetime1">
              <a:rPr lang="en-GB" altLang="zh-TW" smtClean="0"/>
              <a:t>05/06/2020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7</a:t>
            </a:r>
            <a:r>
              <a:rPr lang="zh-TW" altLang="en-US"/>
              <a:t>章 功與能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754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4EBBC-6388-433D-8BFE-47FB1891A17E}" type="datetime1">
              <a:rPr lang="en-GB" altLang="zh-TW" smtClean="0"/>
              <a:t>05/06/2020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7</a:t>
            </a:r>
            <a:r>
              <a:rPr lang="zh-TW" altLang="en-US"/>
              <a:t>章 功與能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380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3E4EA4B9-35B9-40E5-95AA-90241BA1F8D5}"/>
              </a:ext>
            </a:extLst>
          </p:cNvPr>
          <p:cNvSpPr/>
          <p:nvPr/>
        </p:nvSpPr>
        <p:spPr>
          <a:xfrm>
            <a:off x="0" y="0"/>
            <a:ext cx="8028384" cy="126876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40768"/>
            <a:ext cx="8229600" cy="501558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66874" y="6381328"/>
            <a:ext cx="13929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AF6B3723-7EE8-4673-A6D9-AA350CD9FF9F}" type="datetime1">
              <a:rPr lang="en-GB" altLang="zh-TW" smtClean="0"/>
              <a:t>05/06/2020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8132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第</a:t>
            </a:r>
            <a:r>
              <a:rPr lang="en-US" altLang="zh-TW"/>
              <a:t>7</a:t>
            </a:r>
            <a:r>
              <a:rPr lang="zh-TW" altLang="en-US"/>
              <a:t>章 功與能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8132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FFF700D2-071F-440E-A3FF-180D34BA4EC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D0F328F-BF98-4ECF-A569-D2B5D757F7D0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6397413"/>
            <a:ext cx="1209675" cy="412825"/>
          </a:xfrm>
          <a:prstGeom prst="rect">
            <a:avLst/>
          </a:prstGeom>
        </p:spPr>
      </p:pic>
      <p:pic>
        <p:nvPicPr>
          <p:cNvPr id="11" name="圖片 10" descr="一張含有 室外, 建築物, 大, 水 的圖片&#10;&#10;自動產生的描述">
            <a:extLst>
              <a:ext uri="{FF2B5EF4-FFF2-40B4-BE49-F238E27FC236}">
                <a16:creationId xmlns:a16="http://schemas.microsoft.com/office/drawing/2014/main" id="{10B2163E-9017-46C6-B86D-E18E6765BB17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14" r="21283"/>
          <a:stretch/>
        </p:blipFill>
        <p:spPr>
          <a:xfrm>
            <a:off x="7956376" y="-7385"/>
            <a:ext cx="1187624" cy="126876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30622"/>
            <a:ext cx="8229600" cy="99412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GB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47E03AE-B1B9-4719-8E3A-76553340743F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6397413"/>
            <a:ext cx="1209675" cy="41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30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b="1" kern="1200" baseline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ts val="35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Ø"/>
        <a:defRPr sz="2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742950" indent="-285750" algn="l" defTabSz="914400" rtl="0" eaLnBrk="1" latinLnBrk="0" hangingPunct="1">
        <a:lnSpc>
          <a:spcPts val="3500"/>
        </a:lnSpc>
        <a:spcBef>
          <a:spcPts val="600"/>
        </a:spcBef>
        <a:spcAft>
          <a:spcPts val="600"/>
        </a:spcAft>
        <a:buFont typeface="Times New Roman" panose="02020603050405020304" pitchFamily="18" charset="0"/>
        <a:buChar char="‣"/>
        <a:defRPr sz="2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ts val="3500"/>
        </a:lnSpc>
        <a:spcBef>
          <a:spcPts val="600"/>
        </a:spcBef>
        <a:spcAft>
          <a:spcPts val="600"/>
        </a:spcAft>
        <a:buFont typeface="Arial" pitchFamily="34" charset="0"/>
        <a:buChar char="•"/>
        <a:defRPr sz="24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ts val="3500"/>
        </a:lnSpc>
        <a:spcBef>
          <a:spcPts val="600"/>
        </a:spcBef>
        <a:spcAft>
          <a:spcPts val="600"/>
        </a:spcAft>
        <a:buFont typeface="Arial" pitchFamily="34" charset="0"/>
        <a:buChar char="–"/>
        <a:defRPr sz="20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ts val="3500"/>
        </a:lnSpc>
        <a:spcBef>
          <a:spcPts val="600"/>
        </a:spcBef>
        <a:spcAft>
          <a:spcPts val="600"/>
        </a:spcAft>
        <a:buFont typeface="Arial" pitchFamily="34" charset="0"/>
        <a:buChar char="»"/>
        <a:defRPr sz="20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&#20363;&#38988;7.1.pdf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&#20363;&#38988;7.2.pdf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&#20363;&#38988;7.3.pdf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&#20363;&#38988;7.4.pdf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&#20363;&#38988;7.5.pdf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&#20363;&#38988;7.6.pdf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&#20363;&#38988;7.7.pdf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&#20363;&#38988;7.8.pdf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38E167-C255-48B7-BDC0-5A0D473C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9B30F0-252E-4F9E-AAF6-98D20D05F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04362"/>
            <a:ext cx="8229600" cy="3851987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zh-TW" altLang="en-US" dirty="0">
                <a:solidFill>
                  <a:prstClr val="black"/>
                </a:solidFill>
              </a:rPr>
              <a:t>本教學投影片係屬教科書著作之延伸，亦受著作權法之保護。</a:t>
            </a:r>
            <a:endParaRPr lang="en-US" altLang="zh-TW" dirty="0">
              <a:solidFill>
                <a:prstClr val="black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altLang="zh-TW" dirty="0">
              <a:solidFill>
                <a:prstClr val="black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zh-TW" altLang="en-US" dirty="0">
                <a:solidFill>
                  <a:prstClr val="black"/>
                </a:solidFill>
              </a:rPr>
              <a:t>請依出版社授權使用規範利用本教學資源，非經授權許可不得以影印、拷貝、列印等方法進行重製，亦不得改作、公開展示著作內容，亦請勿對第三人公開傳輸、散布。</a:t>
            </a:r>
            <a:endParaRPr lang="zh-TW" altLang="en-US" dirty="0"/>
          </a:p>
        </p:txBody>
      </p:sp>
      <p:pic>
        <p:nvPicPr>
          <p:cNvPr id="6" name="圖片 4">
            <a:extLst>
              <a:ext uri="{FF2B5EF4-FFF2-40B4-BE49-F238E27FC236}">
                <a16:creationId xmlns:a16="http://schemas.microsoft.com/office/drawing/2014/main" id="{F7F299D7-567D-4752-B1DC-293FF2FDF8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15790"/>
            <a:ext cx="3711633" cy="997527"/>
          </a:xfrm>
          <a:prstGeom prst="rect">
            <a:avLst/>
          </a:prstGeom>
          <a:solidFill>
            <a:schemeClr val="bg1">
              <a:alpha val="90000"/>
            </a:schemeClr>
          </a:solidFill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B16492C-436E-48B0-912A-FE20936E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7</a:t>
            </a:r>
            <a:r>
              <a:rPr lang="zh-TW" altLang="en-US"/>
              <a:t>章 功與能</a:t>
            </a:r>
            <a:endParaRPr lang="en-GB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28DF93-71AB-4893-9391-F5727E803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2168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B886EA-CDC9-44CA-930E-AC360C1D7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7.1 </a:t>
            </a:r>
            <a:r>
              <a:rPr lang="zh-TW" altLang="en-US" dirty="0"/>
              <a:t>定力所作的功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7CC129-6B17-42BC-A561-6BC439D2F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5420BFE-C45A-49BD-9353-C0812E9FE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7</a:t>
            </a:r>
            <a:r>
              <a:rPr lang="zh-TW" altLang="en-US"/>
              <a:t>章 功與能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B24475-7E2A-4A11-A151-A4BD5825A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10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3E9B230-37BF-4F73-A056-B46234691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824" y="2458879"/>
            <a:ext cx="3433763" cy="194024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9005958-B0E0-439F-A511-FEC381A3E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658" y="1700808"/>
            <a:ext cx="3327083" cy="278701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5B3BF60-79E2-4652-9696-ADAAB3B7A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824" y="4879176"/>
            <a:ext cx="7360920" cy="72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24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301EA12-2A72-4FBF-8CAF-AA2670E72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7.1 </a:t>
            </a:r>
            <a:r>
              <a:rPr lang="zh-TW" altLang="en-US" dirty="0"/>
              <a:t>定力所作的功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CE2431C5-F27C-4324-9285-6229C05DC9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618856" cy="5040560"/>
          </a:xfrm>
        </p:spPr>
        <p:txBody>
          <a:bodyPr>
            <a:normAutofit fontScale="92500"/>
          </a:bodyPr>
          <a:lstStyle/>
          <a:p>
            <a:r>
              <a:rPr lang="zh-TW" altLang="en-US" dirty="0">
                <a:cs typeface="Times New Roman" pitchFamily="18" charset="0"/>
              </a:rPr>
              <a:t>根據定義，力的作用點必須移動一段距離，才會作機械功。</a:t>
            </a:r>
            <a:endParaRPr lang="en-US" altLang="zh-TW" dirty="0">
              <a:cs typeface="Times New Roman" pitchFamily="18" charset="0"/>
            </a:endParaRPr>
          </a:p>
          <a:p>
            <a:r>
              <a:rPr lang="zh-TW" altLang="en-US" dirty="0">
                <a:cs typeface="Times New Roman" pitchFamily="18" charset="0"/>
              </a:rPr>
              <a:t>如果手不動，如圖 </a:t>
            </a:r>
            <a:r>
              <a:rPr lang="en-US" altLang="zh-TW" dirty="0" err="1">
                <a:cs typeface="Times New Roman" pitchFamily="18" charset="0"/>
              </a:rPr>
              <a:t>7.3a</a:t>
            </a:r>
            <a:r>
              <a:rPr lang="en-US" altLang="zh-TW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的情形，就不會作功。就物理學家或工程師而言，手可用如桌子之類的固定支撐物取代。</a:t>
            </a:r>
            <a:endParaRPr lang="en-US" altLang="zh-TW" dirty="0">
              <a:cs typeface="Times New Roman" pitchFamily="18" charset="0"/>
            </a:endParaRPr>
          </a:p>
          <a:p>
            <a:r>
              <a:rPr lang="zh-TW" altLang="en-US" dirty="0">
                <a:cs typeface="Times New Roman" pitchFamily="18" charset="0"/>
              </a:rPr>
              <a:t>如果把球往上抬高 </a:t>
            </a:r>
            <a:r>
              <a:rPr lang="en-US" altLang="zh-TW" i="1" dirty="0">
                <a:cs typeface="Times New Roman" pitchFamily="18" charset="0"/>
              </a:rPr>
              <a:t>h</a:t>
            </a:r>
            <a:r>
              <a:rPr lang="zh-TW" altLang="en-US" dirty="0">
                <a:cs typeface="Times New Roman" pitchFamily="18" charset="0"/>
              </a:rPr>
              <a:t>，如圖 </a:t>
            </a:r>
            <a:r>
              <a:rPr lang="en-US" altLang="zh-TW" dirty="0" err="1">
                <a:cs typeface="Times New Roman" pitchFamily="18" charset="0"/>
              </a:rPr>
              <a:t>7.3b</a:t>
            </a:r>
            <a:r>
              <a:rPr lang="en-US" altLang="zh-TW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所示，則手對球所作的功為 </a:t>
            </a:r>
            <a:r>
              <a:rPr lang="en-US" altLang="zh-TW" i="1" dirty="0">
                <a:cs typeface="Times New Roman" pitchFamily="18" charset="0"/>
              </a:rPr>
              <a:t>W </a:t>
            </a:r>
            <a:r>
              <a:rPr lang="en-US" altLang="zh-TW" dirty="0">
                <a:cs typeface="Times New Roman" pitchFamily="18" charset="0"/>
              </a:rPr>
              <a:t>=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en-US" altLang="zh-TW" i="1" dirty="0" err="1">
                <a:cs typeface="Times New Roman" pitchFamily="18" charset="0"/>
              </a:rPr>
              <a:t>Fh</a:t>
            </a:r>
            <a:r>
              <a:rPr lang="zh-TW" altLang="en-US" dirty="0"/>
              <a:t>。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922F3D8D-2FBE-40A1-A6D8-FAE1DE0911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60133" y="1462273"/>
            <a:ext cx="3467100" cy="4581525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BAF4D1F-7231-4F9E-A59E-728E5D4FB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7</a:t>
            </a:r>
            <a:r>
              <a:rPr lang="zh-TW" altLang="en-US"/>
              <a:t>章 功與能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9F3D68-E582-44FE-ACF5-BD9E2885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6336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53C3F6-AF69-4A67-BB22-B2763CDCD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7.1 </a:t>
            </a:r>
            <a:r>
              <a:rPr lang="zh-TW" altLang="en-US" dirty="0"/>
              <a:t>定力所作的功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0BDC10-326D-4F2D-9C98-DD6671C46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zh-TW" altLang="en-US" sz="3200" b="1" dirty="0">
                <a:solidFill>
                  <a:schemeClr val="accent6"/>
                </a:solidFill>
                <a:cs typeface="Times New Roman" pitchFamily="18" charset="0"/>
              </a:rPr>
              <a:t>負功及摩擦力所作的功</a:t>
            </a:r>
            <a:endParaRPr lang="en-US" altLang="zh-TW" sz="3200" b="1" dirty="0">
              <a:solidFill>
                <a:schemeClr val="accent6"/>
              </a:solidFill>
              <a:cs typeface="Times New Roman" pitchFamily="18" charset="0"/>
            </a:endParaRPr>
          </a:p>
          <a:p>
            <a:r>
              <a:rPr lang="zh-TW" altLang="en-US" dirty="0">
                <a:cs typeface="Times New Roman" pitchFamily="18" charset="0"/>
              </a:rPr>
              <a:t>圖 </a:t>
            </a:r>
            <a:r>
              <a:rPr lang="en-US" altLang="zh-TW" dirty="0">
                <a:cs typeface="Times New Roman" pitchFamily="18" charset="0"/>
              </a:rPr>
              <a:t>7.4 </a:t>
            </a:r>
            <a:r>
              <a:rPr lang="zh-TW" altLang="en-US" dirty="0">
                <a:cs typeface="Times New Roman" pitchFamily="18" charset="0"/>
              </a:rPr>
              <a:t>顯示以手 </a:t>
            </a:r>
            <a:r>
              <a:rPr lang="en-US" altLang="zh-TW" dirty="0">
                <a:cs typeface="Times New Roman" pitchFamily="18" charset="0"/>
              </a:rPr>
              <a:t>A </a:t>
            </a:r>
            <a:r>
              <a:rPr lang="zh-TW" altLang="en-US" dirty="0">
                <a:cs typeface="Times New Roman" pitchFamily="18" charset="0"/>
              </a:rPr>
              <a:t>推動物塊 </a:t>
            </a:r>
            <a:r>
              <a:rPr lang="en-US" altLang="zh-TW" dirty="0">
                <a:cs typeface="Times New Roman" pitchFamily="18" charset="0"/>
              </a:rPr>
              <a:t>B</a:t>
            </a:r>
            <a:r>
              <a:rPr lang="zh-TW" altLang="en-US" dirty="0">
                <a:cs typeface="Times New Roman" pitchFamily="18" charset="0"/>
              </a:rPr>
              <a:t>。由牛頓第三定律得知，這些物體間互相作用的力，大小相等而方向相反，</a:t>
            </a:r>
            <a:r>
              <a:rPr lang="en-US" altLang="zh-TW" b="1" dirty="0">
                <a:cs typeface="Times New Roman" pitchFamily="18" charset="0"/>
              </a:rPr>
              <a:t>F</a:t>
            </a:r>
            <a:r>
              <a:rPr lang="en-US" altLang="zh-TW" baseline="-25000" dirty="0">
                <a:cs typeface="Times New Roman" pitchFamily="18" charset="0"/>
              </a:rPr>
              <a:t>AB</a:t>
            </a:r>
            <a:r>
              <a:rPr lang="en-US" altLang="zh-TW" b="1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= −</a:t>
            </a:r>
            <a:r>
              <a:rPr lang="en-US" altLang="zh-TW" b="1" dirty="0">
                <a:cs typeface="Times New Roman" pitchFamily="18" charset="0"/>
              </a:rPr>
              <a:t>F</a:t>
            </a:r>
            <a:r>
              <a:rPr lang="en-US" altLang="zh-TW" baseline="-25000" dirty="0">
                <a:cs typeface="Times New Roman" pitchFamily="18" charset="0"/>
              </a:rPr>
              <a:t>BA</a:t>
            </a:r>
            <a:r>
              <a:rPr lang="zh-TW" altLang="en-US" dirty="0">
                <a:cs typeface="Times New Roman" pitchFamily="18" charset="0"/>
              </a:rPr>
              <a:t>。</a:t>
            </a:r>
            <a:endParaRPr lang="en-US" altLang="zh-TW" dirty="0">
              <a:cs typeface="Times New Roman" pitchFamily="18" charset="0"/>
            </a:endParaRPr>
          </a:p>
          <a:p>
            <a:endParaRPr lang="zh-TW" altLang="en-US" dirty="0">
              <a:cs typeface="Times New Roman" pitchFamily="18" charset="0"/>
            </a:endParaRP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49D9D85-B349-4E55-9951-60E61AC83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7</a:t>
            </a:r>
            <a:r>
              <a:rPr lang="zh-TW" altLang="en-US"/>
              <a:t>章 功與能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BC76BF2-8F48-4102-ACD6-34D5A3F8F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12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3F45E07-E55B-4661-97FF-28077D74F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793" y="3573016"/>
            <a:ext cx="3300413" cy="248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867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53C3F6-AF69-4A67-BB22-B2763CDCD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7.1 </a:t>
            </a:r>
            <a:r>
              <a:rPr lang="zh-TW" altLang="en-US" dirty="0"/>
              <a:t>定力所作的功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0BDC10-326D-4F2D-9C98-DD6671C46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zh-TW" altLang="en-US" sz="3200" b="1" dirty="0">
                <a:solidFill>
                  <a:schemeClr val="accent6"/>
                </a:solidFill>
                <a:cs typeface="Times New Roman" pitchFamily="18" charset="0"/>
              </a:rPr>
              <a:t>負功及摩擦力所作的功</a:t>
            </a:r>
            <a:endParaRPr lang="en-US" altLang="zh-TW" sz="3200" b="1" dirty="0">
              <a:solidFill>
                <a:schemeClr val="accent6"/>
              </a:solidFill>
              <a:cs typeface="Times New Roman" pitchFamily="18" charset="0"/>
            </a:endParaRPr>
          </a:p>
          <a:p>
            <a:r>
              <a:rPr lang="zh-TW" altLang="en-US" dirty="0">
                <a:cs typeface="Times New Roman" pitchFamily="18" charset="0"/>
              </a:rPr>
              <a:t>因各力的作用點產生相同的位移，由此可推論得知，若 </a:t>
            </a:r>
            <a:r>
              <a:rPr lang="en-US" altLang="zh-TW" dirty="0">
                <a:cs typeface="Times New Roman" pitchFamily="18" charset="0"/>
              </a:rPr>
              <a:t>A </a:t>
            </a:r>
            <a:r>
              <a:rPr lang="zh-TW" altLang="en-US" dirty="0">
                <a:cs typeface="Times New Roman" pitchFamily="18" charset="0"/>
              </a:rPr>
              <a:t>對 </a:t>
            </a:r>
            <a:r>
              <a:rPr lang="en-US" altLang="zh-TW" dirty="0">
                <a:cs typeface="Times New Roman" pitchFamily="18" charset="0"/>
              </a:rPr>
              <a:t>B </a:t>
            </a:r>
            <a:r>
              <a:rPr lang="zh-TW" altLang="en-US" dirty="0">
                <a:cs typeface="Times New Roman" pitchFamily="18" charset="0"/>
              </a:rPr>
              <a:t>作正功，</a:t>
            </a:r>
            <a:r>
              <a:rPr lang="en-US" altLang="zh-TW" dirty="0">
                <a:cs typeface="Times New Roman" pitchFamily="18" charset="0"/>
              </a:rPr>
              <a:t>B </a:t>
            </a:r>
            <a:r>
              <a:rPr lang="zh-TW" altLang="en-US" dirty="0">
                <a:cs typeface="Times New Roman" pitchFamily="18" charset="0"/>
              </a:rPr>
              <a:t>對 </a:t>
            </a:r>
            <a:r>
              <a:rPr lang="en-US" altLang="zh-TW" dirty="0">
                <a:cs typeface="Times New Roman" pitchFamily="18" charset="0"/>
              </a:rPr>
              <a:t>A </a:t>
            </a:r>
            <a:r>
              <a:rPr lang="zh-TW" altLang="en-US" dirty="0">
                <a:cs typeface="Times New Roman" pitchFamily="18" charset="0"/>
              </a:rPr>
              <a:t>則作等量的負功：</a:t>
            </a:r>
            <a:endParaRPr lang="en-US" altLang="zh-TW" dirty="0">
              <a:cs typeface="Times New Roman" pitchFamily="18" charset="0"/>
            </a:endParaRPr>
          </a:p>
          <a:p>
            <a:endParaRPr lang="zh-TW" altLang="en-US" dirty="0">
              <a:cs typeface="Times New Roman" pitchFamily="18" charset="0"/>
            </a:endParaRP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49D9D85-B349-4E55-9951-60E61AC83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7</a:t>
            </a:r>
            <a:r>
              <a:rPr lang="zh-TW" altLang="en-US"/>
              <a:t>章 功與能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BC76BF2-8F48-4102-ACD6-34D5A3F8F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13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3F45E07-E55B-4661-97FF-28077D74F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793" y="3573016"/>
            <a:ext cx="3300413" cy="248697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7649899-70E8-4F5D-925A-66246513F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595" y="2954920"/>
            <a:ext cx="6974205" cy="45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610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9C67BB-DA4C-4D13-89F8-C0741802C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7.1 </a:t>
            </a:r>
            <a:r>
              <a:rPr lang="zh-TW" altLang="en-US" dirty="0"/>
              <a:t>定力所作的功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9928AA-5C33-4027-A5F9-6EC5BB13C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cs typeface="Times New Roman" pitchFamily="18" charset="0"/>
              </a:rPr>
              <a:t>考慮如圖 </a:t>
            </a:r>
            <a:r>
              <a:rPr lang="en-US" altLang="zh-TW" dirty="0" err="1">
                <a:cs typeface="Times New Roman" pitchFamily="18" charset="0"/>
              </a:rPr>
              <a:t>7.5a</a:t>
            </a:r>
            <a:r>
              <a:rPr lang="en-US" altLang="zh-TW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所示的物塊在粗糙桌面上滑行時，動摩擦力所作的功。物塊上的動摩擦力 </a:t>
            </a:r>
            <a:r>
              <a:rPr lang="en-US" altLang="zh-TW" i="1" dirty="0" err="1">
                <a:cs typeface="Times New Roman" pitchFamily="18" charset="0"/>
              </a:rPr>
              <a:t>f</a:t>
            </a:r>
            <a:r>
              <a:rPr lang="en-US" altLang="zh-TW" baseline="-25000" dirty="0" err="1">
                <a:cs typeface="Times New Roman" pitchFamily="18" charset="0"/>
              </a:rPr>
              <a:t>k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與位移方向相反。依</a:t>
            </a:r>
            <a:r>
              <a:rPr lang="en-US" altLang="zh-TW" dirty="0" err="1">
                <a:cs typeface="Times New Roman" pitchFamily="18" charset="0"/>
              </a:rPr>
              <a:t>7.1a</a:t>
            </a:r>
            <a:r>
              <a:rPr lang="en-US" altLang="zh-TW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式，摩擦力對物塊所作的功為</a:t>
            </a:r>
            <a:endParaRPr lang="en-US" altLang="zh-TW" dirty="0">
              <a:cs typeface="Times New Roman" pitchFamily="18" charset="0"/>
            </a:endParaRPr>
          </a:p>
          <a:p>
            <a:endParaRPr lang="en-US" altLang="zh-TW" dirty="0">
              <a:cs typeface="Times New Roman" pitchFamily="18" charset="0"/>
            </a:endParaRPr>
          </a:p>
          <a:p>
            <a:r>
              <a:rPr lang="zh-TW" altLang="en-US" dirty="0">
                <a:cs typeface="Times New Roman" pitchFamily="18" charset="0"/>
              </a:rPr>
              <a:t>由於摩擦對物塊作負功，這意謂物塊對</a:t>
            </a:r>
            <a:r>
              <a:rPr lang="en-US" altLang="zh-TW" dirty="0">
                <a:cs typeface="Times New Roman" pitchFamily="18" charset="0"/>
              </a:rPr>
              <a:t>(</a:t>
            </a:r>
            <a:r>
              <a:rPr lang="zh-TW" altLang="en-US" dirty="0">
                <a:cs typeface="Times New Roman" pitchFamily="18" charset="0"/>
              </a:rPr>
              <a:t>或抗拒</a:t>
            </a:r>
            <a:r>
              <a:rPr lang="en-US" altLang="zh-TW" dirty="0">
                <a:cs typeface="Times New Roman" pitchFamily="18" charset="0"/>
              </a:rPr>
              <a:t>)</a:t>
            </a:r>
            <a:r>
              <a:rPr lang="zh-TW" altLang="en-US" dirty="0">
                <a:cs typeface="Times New Roman" pitchFamily="18" charset="0"/>
              </a:rPr>
              <a:t>摩擦所作的功為正。這是物塊要破除兩接觸面的結合所必須作的功。 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77661E3-B2A0-4AB1-8327-7E60A00FD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7</a:t>
            </a:r>
            <a:r>
              <a:rPr lang="zh-TW" altLang="en-US"/>
              <a:t>章 功與能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609C8D6-30D2-4653-81A4-E7087C180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14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E1C5873-EA65-411A-BEB0-80D5E324F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807618"/>
            <a:ext cx="6934200" cy="50673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F638226-C0F0-4720-B3BA-87DFC2D8A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283" y="4598794"/>
            <a:ext cx="2246948" cy="197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35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D5C9D-718A-435F-89ED-D70D75491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7.1 </a:t>
            </a:r>
            <a:r>
              <a:rPr lang="zh-TW" altLang="en-US" dirty="0"/>
              <a:t>定力所作的功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B7BAD1-88E8-40E6-874A-607EF8019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cs typeface="Times New Roman" pitchFamily="18" charset="0"/>
              </a:rPr>
              <a:t>一般常誤以為</a:t>
            </a:r>
            <a:r>
              <a:rPr lang="en-US" altLang="zh-TW" dirty="0">
                <a:cs typeface="Times New Roman" pitchFamily="18" charset="0"/>
              </a:rPr>
              <a:t>(</a:t>
            </a:r>
            <a:r>
              <a:rPr lang="zh-TW" altLang="en-US" dirty="0">
                <a:cs typeface="Times New Roman" pitchFamily="18" charset="0"/>
              </a:rPr>
              <a:t>滑</a:t>
            </a:r>
            <a:r>
              <a:rPr lang="en-US" altLang="zh-TW" dirty="0">
                <a:cs typeface="Times New Roman" pitchFamily="18" charset="0"/>
              </a:rPr>
              <a:t>)</a:t>
            </a:r>
            <a:r>
              <a:rPr lang="zh-TW" altLang="en-US" dirty="0">
                <a:cs typeface="Times New Roman" pitchFamily="18" charset="0"/>
              </a:rPr>
              <a:t>動摩擦力所作的一定是負功。考慮如圖 </a:t>
            </a:r>
            <a:r>
              <a:rPr lang="en-US" altLang="zh-TW" dirty="0" err="1">
                <a:cs typeface="Times New Roman" pitchFamily="18" charset="0"/>
              </a:rPr>
              <a:t>7.5b</a:t>
            </a:r>
            <a:r>
              <a:rPr lang="en-US" altLang="zh-TW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所示，物塊 </a:t>
            </a:r>
            <a:r>
              <a:rPr lang="en-US" altLang="zh-TW" dirty="0">
                <a:cs typeface="Times New Roman" pitchFamily="18" charset="0"/>
              </a:rPr>
              <a:t>A </a:t>
            </a:r>
            <a:r>
              <a:rPr lang="zh-TW" altLang="en-US" dirty="0">
                <a:cs typeface="Times New Roman" pitchFamily="18" charset="0"/>
              </a:rPr>
              <a:t>置於物塊 </a:t>
            </a:r>
            <a:r>
              <a:rPr lang="en-US" altLang="zh-TW" dirty="0">
                <a:cs typeface="Times New Roman" pitchFamily="18" charset="0"/>
              </a:rPr>
              <a:t>B </a:t>
            </a:r>
            <a:r>
              <a:rPr lang="zh-TW" altLang="en-US" dirty="0">
                <a:cs typeface="Times New Roman" pitchFamily="18" charset="0"/>
              </a:rPr>
              <a:t>上的情形，其中 </a:t>
            </a:r>
            <a:r>
              <a:rPr lang="en-US" altLang="zh-TW" dirty="0">
                <a:cs typeface="Times New Roman" pitchFamily="18" charset="0"/>
              </a:rPr>
              <a:t>B </a:t>
            </a:r>
            <a:r>
              <a:rPr lang="zh-TW" altLang="en-US" dirty="0">
                <a:cs typeface="Times New Roman" pitchFamily="18" charset="0"/>
              </a:rPr>
              <a:t>受力 </a:t>
            </a:r>
            <a:r>
              <a:rPr lang="en-US" altLang="zh-TW" i="1" dirty="0" err="1">
                <a:cs typeface="Times New Roman" pitchFamily="18" charset="0"/>
              </a:rPr>
              <a:t>F</a:t>
            </a:r>
            <a:r>
              <a:rPr lang="en-US" altLang="zh-TW" baseline="-25000" dirty="0" err="1">
                <a:cs typeface="Times New Roman" pitchFamily="18" charset="0"/>
              </a:rPr>
              <a:t>0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的作用。</a:t>
            </a:r>
            <a:endParaRPr lang="en-US" altLang="zh-TW" dirty="0">
              <a:cs typeface="Times New Roman" pitchFamily="18" charset="0"/>
            </a:endParaRPr>
          </a:p>
          <a:p>
            <a:r>
              <a:rPr lang="zh-TW" altLang="en-US" dirty="0">
                <a:cs typeface="Times New Roman" pitchFamily="18" charset="0"/>
              </a:rPr>
              <a:t>在習題 </a:t>
            </a:r>
            <a:r>
              <a:rPr lang="en-US" altLang="zh-TW" dirty="0">
                <a:cs typeface="Times New Roman" pitchFamily="18" charset="0"/>
              </a:rPr>
              <a:t>6.2 </a:t>
            </a:r>
            <a:r>
              <a:rPr lang="zh-TW" altLang="en-US" dirty="0">
                <a:cs typeface="Times New Roman" pitchFamily="18" charset="0"/>
              </a:rPr>
              <a:t>中可知，當 </a:t>
            </a:r>
            <a:r>
              <a:rPr lang="en-US" altLang="zh-TW" dirty="0">
                <a:cs typeface="Times New Roman" pitchFamily="18" charset="0"/>
              </a:rPr>
              <a:t>A </a:t>
            </a:r>
            <a:r>
              <a:rPr lang="zh-TW" altLang="en-US" dirty="0">
                <a:cs typeface="Times New Roman" pitchFamily="18" charset="0"/>
              </a:rPr>
              <a:t>相對於 </a:t>
            </a:r>
            <a:r>
              <a:rPr lang="en-US" altLang="zh-TW" dirty="0">
                <a:cs typeface="Times New Roman" pitchFamily="18" charset="0"/>
              </a:rPr>
              <a:t>B </a:t>
            </a:r>
            <a:r>
              <a:rPr lang="zh-TW" altLang="en-US" dirty="0">
                <a:cs typeface="Times New Roman" pitchFamily="18" charset="0"/>
              </a:rPr>
              <a:t>向後滑動時，</a:t>
            </a:r>
            <a:r>
              <a:rPr lang="en-US" altLang="zh-TW" dirty="0">
                <a:cs typeface="Times New Roman" pitchFamily="18" charset="0"/>
              </a:rPr>
              <a:t>A </a:t>
            </a:r>
            <a:r>
              <a:rPr lang="zh-TW" altLang="en-US" dirty="0">
                <a:cs typeface="Times New Roman" pitchFamily="18" charset="0"/>
              </a:rPr>
              <a:t>受到向前的摩擦力。</a:t>
            </a:r>
            <a:r>
              <a:rPr lang="en-US" altLang="zh-TW" dirty="0">
                <a:cs typeface="Times New Roman" pitchFamily="18" charset="0"/>
              </a:rPr>
              <a:t>A </a:t>
            </a:r>
            <a:r>
              <a:rPr lang="zh-TW" altLang="en-US" dirty="0">
                <a:cs typeface="Times New Roman" pitchFamily="18" charset="0"/>
              </a:rPr>
              <a:t>相對於地面的位移，也在向前的方向。動摩擦力對 </a:t>
            </a:r>
            <a:r>
              <a:rPr lang="en-US" altLang="zh-TW" dirty="0">
                <a:cs typeface="Times New Roman" pitchFamily="18" charset="0"/>
              </a:rPr>
              <a:t>A </a:t>
            </a:r>
            <a:r>
              <a:rPr lang="zh-TW" altLang="en-US" dirty="0">
                <a:cs typeface="Times New Roman" pitchFamily="18" charset="0"/>
              </a:rPr>
              <a:t>所作的功顯然是正的。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7570BBD-6CD7-44E9-82F7-E857F734A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7</a:t>
            </a:r>
            <a:r>
              <a:rPr lang="zh-TW" altLang="en-US"/>
              <a:t>章 功與能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6B57A96-0FA5-430B-BD73-BE6E001F3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15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7F8C946-704C-467B-A948-D8CF9587E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365" y="4293419"/>
            <a:ext cx="2413635" cy="230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40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B418034-B09F-422F-AC8C-FCA18F297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7.1 </a:t>
            </a:r>
            <a:r>
              <a:rPr lang="zh-TW" altLang="en-US" dirty="0"/>
              <a:t>定力所作的功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E32ED55-37F8-4133-8AF4-4E2A60FD40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546848" cy="5040560"/>
          </a:xfrm>
        </p:spPr>
        <p:txBody>
          <a:bodyPr>
            <a:normAutofit/>
          </a:bodyPr>
          <a:lstStyle/>
          <a:p>
            <a:pPr>
              <a:buFont typeface="Wingdings 3" pitchFamily="18" charset="2"/>
              <a:buNone/>
            </a:pPr>
            <a:r>
              <a:rPr lang="zh-TW" altLang="en-US" sz="3100" b="1" dirty="0">
                <a:solidFill>
                  <a:schemeClr val="accent6"/>
                </a:solidFill>
                <a:cs typeface="Times New Roman" pitchFamily="18" charset="0"/>
              </a:rPr>
              <a:t>重力所作的功</a:t>
            </a:r>
            <a:endParaRPr lang="en-US" altLang="zh-TW" sz="3100" b="1" dirty="0">
              <a:solidFill>
                <a:schemeClr val="accent6"/>
              </a:solidFill>
              <a:cs typeface="Times New Roman" pitchFamily="18" charset="0"/>
            </a:endParaRPr>
          </a:p>
          <a:p>
            <a:r>
              <a:rPr lang="zh-TW" altLang="en-US" dirty="0">
                <a:cs typeface="Times New Roman" pitchFamily="18" charset="0"/>
              </a:rPr>
              <a:t>圖 </a:t>
            </a:r>
            <a:r>
              <a:rPr lang="en-US" altLang="zh-TW" dirty="0">
                <a:cs typeface="Times New Roman" pitchFamily="18" charset="0"/>
              </a:rPr>
              <a:t>7.6 </a:t>
            </a:r>
            <a:r>
              <a:rPr lang="zh-TW" altLang="en-US" dirty="0">
                <a:cs typeface="Times New Roman" pitchFamily="18" charset="0"/>
              </a:rPr>
              <a:t>顯示一物塊沿斜面產生位移。我們來計算重力對物塊所作的功。</a:t>
            </a:r>
            <a:endParaRPr lang="en-US" altLang="zh-TW" dirty="0">
              <a:cs typeface="Times New Roman" pitchFamily="18" charset="0"/>
            </a:endParaRPr>
          </a:p>
          <a:p>
            <a:r>
              <a:rPr lang="zh-TW" altLang="en-US" dirty="0">
                <a:cs typeface="Times New Roman" pitchFamily="18" charset="0"/>
              </a:rPr>
              <a:t>要使用式 </a:t>
            </a:r>
            <a:r>
              <a:rPr lang="en-US" altLang="zh-TW" dirty="0" err="1">
                <a:cs typeface="Times New Roman" pitchFamily="18" charset="0"/>
              </a:rPr>
              <a:t>7.1c</a:t>
            </a:r>
            <a:r>
              <a:rPr lang="zh-TW" altLang="en-US" dirty="0">
                <a:cs typeface="Times New Roman" pitchFamily="18" charset="0"/>
              </a:rPr>
              <a:t>，需選好座標軸，以便定出這兩個向量的分量 ─雖然功的數值與座標軸的方向無關。 使用圖中選定的座標軸，</a:t>
            </a:r>
            <a:r>
              <a:rPr lang="en-US" altLang="zh-TW" i="1" dirty="0">
                <a:cs typeface="Times New Roman" pitchFamily="18" charset="0"/>
              </a:rPr>
              <a:t>m</a:t>
            </a:r>
            <a:r>
              <a:rPr lang="en-US" altLang="zh-TW" b="1" dirty="0">
                <a:cs typeface="Times New Roman" pitchFamily="18" charset="0"/>
              </a:rPr>
              <a:t>g </a:t>
            </a:r>
            <a:r>
              <a:rPr lang="en-US" altLang="zh-TW" dirty="0">
                <a:cs typeface="Times New Roman" pitchFamily="18" charset="0"/>
              </a:rPr>
              <a:t>= −</a:t>
            </a:r>
            <a:r>
              <a:rPr lang="en-US" altLang="zh-TW" i="1" dirty="0" err="1">
                <a:cs typeface="Times New Roman" pitchFamily="18" charset="0"/>
              </a:rPr>
              <a:t>mg</a:t>
            </a:r>
            <a:r>
              <a:rPr lang="en-US" altLang="zh-TW" b="1" dirty="0" err="1">
                <a:cs typeface="Times New Roman" pitchFamily="18" charset="0"/>
              </a:rPr>
              <a:t>j</a:t>
            </a:r>
            <a:r>
              <a:rPr lang="zh-TW" altLang="en-US" dirty="0">
                <a:cs typeface="Times New Roman" pitchFamily="18" charset="0"/>
              </a:rPr>
              <a:t>。</a:t>
            </a:r>
          </a:p>
          <a:p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1B5C6BC9-1AD5-4A83-80F4-3222FFC876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48263" y="2140916"/>
            <a:ext cx="3538537" cy="3441355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30C61EC-403B-40E6-86A6-3183A3F6C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7</a:t>
            </a:r>
            <a:r>
              <a:rPr lang="zh-TW" altLang="en-US"/>
              <a:t>章 功與能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BE1CCD6-6284-4AFC-B02C-7B0EDFE87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842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F0DFBC-4DB6-4565-B262-FA695DCEE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7.1 </a:t>
            </a:r>
            <a:r>
              <a:rPr lang="zh-TW" altLang="en-US"/>
              <a:t>定力所作的功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9B3D80-692F-476E-87CC-51416525C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itchFamily="18" charset="0"/>
              </a:rPr>
              <a:t>使用直角分量時，有限的位移一律表為以下的形式</a:t>
            </a:r>
            <a:br>
              <a:rPr lang="en-US" altLang="zh-TW" dirty="0">
                <a:cs typeface="Times New Roman" pitchFamily="18" charset="0"/>
              </a:rPr>
            </a:br>
            <a:endParaRPr lang="en-US" altLang="zh-TW" dirty="0">
              <a:cs typeface="Times New Roman" pitchFamily="18" charset="0"/>
            </a:endParaRPr>
          </a:p>
          <a:p>
            <a:r>
              <a:rPr lang="zh-TW" altLang="en-US" dirty="0">
                <a:cs typeface="Times New Roman" pitchFamily="18" charset="0"/>
              </a:rPr>
              <a:t>因此重力對物塊所作的功</a:t>
            </a:r>
            <a:r>
              <a:rPr lang="en-US" altLang="zh-TW" dirty="0">
                <a:cs typeface="Times New Roman" pitchFamily="18" charset="0"/>
              </a:rPr>
              <a:t>(</a:t>
            </a:r>
            <a:r>
              <a:rPr lang="zh-TW" altLang="en-US" dirty="0">
                <a:cs typeface="Times New Roman" pitchFamily="18" charset="0"/>
              </a:rPr>
              <a:t>其中 </a:t>
            </a:r>
            <a:r>
              <a:rPr lang="en-US" altLang="zh-TW" dirty="0" err="1">
                <a:cs typeface="Times New Roman" pitchFamily="18" charset="0"/>
              </a:rPr>
              <a:t>Δ</a:t>
            </a:r>
            <a:r>
              <a:rPr lang="en-US" altLang="zh-TW" i="1" dirty="0" err="1">
                <a:cs typeface="Times New Roman" pitchFamily="18" charset="0"/>
              </a:rPr>
              <a:t>z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= 0)</a:t>
            </a:r>
            <a:r>
              <a:rPr lang="zh-TW" altLang="en-US" dirty="0">
                <a:cs typeface="Times New Roman" pitchFamily="18" charset="0"/>
              </a:rPr>
              <a:t>為</a:t>
            </a:r>
            <a:endParaRPr lang="en-US" altLang="zh-TW" dirty="0">
              <a:cs typeface="Times New Roman" pitchFamily="18" charset="0"/>
            </a:endParaRPr>
          </a:p>
          <a:p>
            <a:endParaRPr lang="en-US" altLang="zh-TW" dirty="0">
              <a:cs typeface="Times New Roman" pitchFamily="18" charset="0"/>
            </a:endParaRPr>
          </a:p>
          <a:p>
            <a:endParaRPr lang="en-US" altLang="zh-TW" dirty="0">
              <a:cs typeface="Times New Roman" pitchFamily="18" charset="0"/>
            </a:endParaRPr>
          </a:p>
          <a:p>
            <a:r>
              <a:rPr lang="zh-TW" altLang="en-US" dirty="0">
                <a:cs typeface="Times New Roman" pitchFamily="18" charset="0"/>
              </a:rPr>
              <a:t>由於 </a:t>
            </a:r>
            <a:r>
              <a:rPr lang="el-GR" altLang="zh-TW" dirty="0">
                <a:cs typeface="Times New Roman" pitchFamily="18" charset="0"/>
              </a:rPr>
              <a:t>Δ</a:t>
            </a:r>
            <a:r>
              <a:rPr lang="en-US" altLang="zh-TW" i="1" dirty="0">
                <a:cs typeface="Times New Roman" pitchFamily="18" charset="0"/>
              </a:rPr>
              <a:t>y </a:t>
            </a:r>
            <a:r>
              <a:rPr lang="en-US" altLang="zh-TW" dirty="0">
                <a:cs typeface="Times New Roman" pitchFamily="18" charset="0"/>
              </a:rPr>
              <a:t>=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en-US" altLang="zh-TW" i="1" dirty="0" err="1">
                <a:cs typeface="Times New Roman" pitchFamily="18" charset="0"/>
              </a:rPr>
              <a:t>y</a:t>
            </a:r>
            <a:r>
              <a:rPr lang="en-US" altLang="zh-TW" baseline="-25000" dirty="0" err="1">
                <a:cs typeface="Times New Roman" pitchFamily="18" charset="0"/>
              </a:rPr>
              <a:t>f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−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en-US" altLang="zh-TW" i="1" dirty="0" err="1">
                <a:cs typeface="Times New Roman" pitchFamily="18" charset="0"/>
              </a:rPr>
              <a:t>y</a:t>
            </a:r>
            <a:r>
              <a:rPr lang="en-US" altLang="zh-TW" baseline="-25000" dirty="0" err="1">
                <a:cs typeface="Times New Roman" pitchFamily="18" charset="0"/>
              </a:rPr>
              <a:t>i</a:t>
            </a:r>
            <a:r>
              <a:rPr lang="zh-TW" altLang="en-US" dirty="0">
                <a:cs typeface="Times New Roman" pitchFamily="18" charset="0"/>
              </a:rPr>
              <a:t>，故得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23A717B-3922-4B69-A96E-374EE5B94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7</a:t>
            </a:r>
            <a:r>
              <a:rPr lang="zh-TW" altLang="en-US"/>
              <a:t>章 功與能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7CF128-3CF8-454A-BB51-4FE5EB865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17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F0769CA-1448-4F5C-8F3E-13F8A39A5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2265169"/>
            <a:ext cx="2580323" cy="4667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A39DD5B-A672-44A9-B5D7-08E0010B5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3717882"/>
            <a:ext cx="4527233" cy="51339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3C9754B-813E-4029-ACB0-8C6F293B9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390" y="5266759"/>
            <a:ext cx="6967538" cy="52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32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4E0AC09E-739F-4DD3-AEED-CAC1E2643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7.1 </a:t>
            </a:r>
            <a:r>
              <a:rPr lang="zh-TW" altLang="en-US"/>
              <a:t>定力所作的功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891AF456-0FAF-48DD-88D1-F7047C9505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474840" cy="5040560"/>
          </a:xfrm>
        </p:spPr>
        <p:txBody>
          <a:bodyPr/>
          <a:lstStyle/>
          <a:p>
            <a:r>
              <a:rPr lang="zh-TW" altLang="en-US" dirty="0">
                <a:cs typeface="Times New Roman" pitchFamily="18" charset="0"/>
              </a:rPr>
              <a:t>在圖 </a:t>
            </a:r>
            <a:r>
              <a:rPr lang="en-US" altLang="zh-TW" dirty="0">
                <a:cs typeface="Times New Roman" pitchFamily="18" charset="0"/>
              </a:rPr>
              <a:t>7.6 </a:t>
            </a:r>
            <a:r>
              <a:rPr lang="zh-TW" altLang="en-US" dirty="0">
                <a:cs typeface="Times New Roman" pitchFamily="18" charset="0"/>
              </a:rPr>
              <a:t>中，</a:t>
            </a:r>
            <a:r>
              <a:rPr lang="en-US" altLang="zh-TW" dirty="0" err="1">
                <a:cs typeface="Times New Roman" pitchFamily="18" charset="0"/>
              </a:rPr>
              <a:t>Δ</a:t>
            </a:r>
            <a:r>
              <a:rPr lang="en-US" altLang="zh-TW" i="1" dirty="0" err="1">
                <a:cs typeface="Times New Roman" pitchFamily="18" charset="0"/>
              </a:rPr>
              <a:t>y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=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en-US" altLang="zh-TW" i="1" dirty="0" err="1">
                <a:cs typeface="Times New Roman" pitchFamily="18" charset="0"/>
              </a:rPr>
              <a:t>y</a:t>
            </a:r>
            <a:r>
              <a:rPr lang="en-US" altLang="zh-TW" baseline="-25000" dirty="0" err="1">
                <a:cs typeface="Times New Roman" pitchFamily="18" charset="0"/>
              </a:rPr>
              <a:t>f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−</a:t>
            </a:r>
            <a:r>
              <a:rPr lang="zh-TW" altLang="en-US" i="1" dirty="0">
                <a:cs typeface="Times New Roman" pitchFamily="18" charset="0"/>
              </a:rPr>
              <a:t> </a:t>
            </a:r>
            <a:r>
              <a:rPr lang="en-US" altLang="zh-TW" i="1" dirty="0" err="1">
                <a:cs typeface="Times New Roman" pitchFamily="18" charset="0"/>
              </a:rPr>
              <a:t>y</a:t>
            </a:r>
            <a:r>
              <a:rPr lang="en-US" altLang="zh-TW" baseline="-25000" dirty="0" err="1">
                <a:cs typeface="Times New Roman" pitchFamily="18" charset="0"/>
              </a:rPr>
              <a:t>i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= −</a:t>
            </a:r>
            <a:r>
              <a:rPr lang="en-US" altLang="zh-TW" i="1" dirty="0">
                <a:cs typeface="Times New Roman" pitchFamily="18" charset="0"/>
              </a:rPr>
              <a:t>h</a:t>
            </a:r>
            <a:r>
              <a:rPr lang="zh-TW" altLang="en-US" dirty="0">
                <a:cs typeface="Times New Roman" pitchFamily="18" charset="0"/>
              </a:rPr>
              <a:t>，故 </a:t>
            </a:r>
            <a:r>
              <a:rPr lang="en-US" altLang="zh-TW" i="1" dirty="0" err="1">
                <a:cs typeface="Times New Roman" pitchFamily="18" charset="0"/>
              </a:rPr>
              <a:t>W</a:t>
            </a:r>
            <a:r>
              <a:rPr lang="en-US" altLang="zh-TW" baseline="-25000" dirty="0" err="1">
                <a:cs typeface="Times New Roman" pitchFamily="18" charset="0"/>
              </a:rPr>
              <a:t>g</a:t>
            </a:r>
            <a:r>
              <a:rPr lang="en-US" altLang="zh-TW" baseline="-25000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= +</a:t>
            </a:r>
            <a:r>
              <a:rPr lang="en-US" altLang="zh-TW" i="1" dirty="0" err="1">
                <a:cs typeface="Times New Roman" pitchFamily="18" charset="0"/>
              </a:rPr>
              <a:t>mgh</a:t>
            </a:r>
            <a:r>
              <a:rPr lang="zh-TW" altLang="en-US" i="1" dirty="0">
                <a:cs typeface="Times New Roman" pitchFamily="18" charset="0"/>
              </a:rPr>
              <a:t>。</a:t>
            </a:r>
            <a:br>
              <a:rPr lang="en-US" altLang="zh-TW" i="1" dirty="0">
                <a:cs typeface="Times New Roman" pitchFamily="18" charset="0"/>
              </a:rPr>
            </a:br>
            <a:endParaRPr lang="en-US" altLang="zh-TW" sz="1500" i="1" dirty="0">
              <a:cs typeface="Times New Roman" pitchFamily="18" charset="0"/>
            </a:endParaRPr>
          </a:p>
          <a:p>
            <a:r>
              <a:rPr lang="zh-TW" altLang="en-US" dirty="0">
                <a:cs typeface="Times New Roman" pitchFamily="18" charset="0"/>
              </a:rPr>
              <a:t>如果位移在相反方向，式 </a:t>
            </a:r>
            <a:r>
              <a:rPr lang="en-US" altLang="zh-TW" dirty="0">
                <a:cs typeface="Times New Roman" pitchFamily="18" charset="0"/>
              </a:rPr>
              <a:t>7.4 </a:t>
            </a:r>
            <a:r>
              <a:rPr lang="zh-TW" altLang="en-US" dirty="0">
                <a:cs typeface="Times New Roman" pitchFamily="18" charset="0"/>
              </a:rPr>
              <a:t>仍然具有同樣的形式； 只要代入</a:t>
            </a:r>
            <a:r>
              <a:rPr lang="zh-TW" altLang="en-US" i="1" dirty="0">
                <a:cs typeface="Times New Roman" pitchFamily="18" charset="0"/>
              </a:rPr>
              <a:t> </a:t>
            </a:r>
            <a:r>
              <a:rPr lang="en-US" altLang="zh-TW" i="1" dirty="0" err="1">
                <a:cs typeface="Times New Roman" pitchFamily="18" charset="0"/>
              </a:rPr>
              <a:t>y</a:t>
            </a:r>
            <a:r>
              <a:rPr lang="en-US" altLang="zh-TW" baseline="-25000" dirty="0" err="1">
                <a:cs typeface="Times New Roman" pitchFamily="18" charset="0"/>
              </a:rPr>
              <a:t>f</a:t>
            </a:r>
            <a:r>
              <a:rPr lang="en-US" altLang="zh-TW" baseline="-25000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與</a:t>
            </a:r>
            <a:r>
              <a:rPr lang="zh-TW" altLang="en-US" i="1" dirty="0">
                <a:cs typeface="Times New Roman" pitchFamily="18" charset="0"/>
              </a:rPr>
              <a:t> </a:t>
            </a:r>
            <a:r>
              <a:rPr lang="en-US" altLang="zh-TW" i="1" dirty="0" err="1">
                <a:cs typeface="Times New Roman" pitchFamily="18" charset="0"/>
              </a:rPr>
              <a:t>y</a:t>
            </a:r>
            <a:r>
              <a:rPr lang="en-US" altLang="zh-TW" baseline="-25000" dirty="0" err="1">
                <a:cs typeface="Times New Roman" pitchFamily="18" charset="0"/>
              </a:rPr>
              <a:t>i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的適當數值即可。</a:t>
            </a:r>
            <a:endParaRPr lang="en-US" altLang="zh-TW" dirty="0">
              <a:cs typeface="Times New Roman" pitchFamily="18" charset="0"/>
            </a:endParaRP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13E654F-D785-4AEC-997B-9EFE4E0FD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7</a:t>
            </a:r>
            <a:r>
              <a:rPr lang="zh-TW" altLang="en-US"/>
              <a:t>章 功與能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3BFB09-7728-43CF-9261-64C724A01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18</a:t>
            </a:fld>
            <a:endParaRPr lang="en-GB"/>
          </a:p>
        </p:txBody>
      </p:sp>
      <p:pic>
        <p:nvPicPr>
          <p:cNvPr id="10" name="內容版面配置區 8">
            <a:extLst>
              <a:ext uri="{FF2B5EF4-FFF2-40B4-BE49-F238E27FC236}">
                <a16:creationId xmlns:a16="http://schemas.microsoft.com/office/drawing/2014/main" id="{C840DA3A-F272-4D60-B95D-14F08353C4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48263" y="2140916"/>
            <a:ext cx="3538537" cy="344135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744296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4E0AC09E-739F-4DD3-AEED-CAC1E2643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7.1 </a:t>
            </a:r>
            <a:r>
              <a:rPr lang="zh-TW" altLang="en-US" dirty="0"/>
              <a:t>定力所作的功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891AF456-0FAF-48DD-88D1-F7047C9505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474840" cy="5040560"/>
          </a:xfrm>
        </p:spPr>
        <p:txBody>
          <a:bodyPr>
            <a:normAutofit/>
          </a:bodyPr>
          <a:lstStyle/>
          <a:p>
            <a:r>
              <a:rPr lang="zh-TW" altLang="en-US" dirty="0">
                <a:cs typeface="Times New Roman" pitchFamily="18" charset="0"/>
              </a:rPr>
              <a:t>由 </a:t>
            </a:r>
            <a:r>
              <a:rPr lang="en-US" altLang="zh-TW" dirty="0">
                <a:cs typeface="Times New Roman" pitchFamily="18" charset="0"/>
              </a:rPr>
              <a:t>7.4 </a:t>
            </a:r>
            <a:r>
              <a:rPr lang="zh-TW" altLang="en-US" dirty="0">
                <a:cs typeface="Times New Roman" pitchFamily="18" charset="0"/>
              </a:rPr>
              <a:t>式可導出一項重要的結論：重力所作的功，僅與開始及終了時的垂直座標有關，與經過的路徑無關。</a:t>
            </a:r>
            <a:endParaRPr lang="en-US" altLang="zh-TW" dirty="0">
              <a:cs typeface="Times New Roman" pitchFamily="18" charset="0"/>
            </a:endParaRPr>
          </a:p>
          <a:p>
            <a:r>
              <a:rPr lang="zh-TW" altLang="en-US" dirty="0">
                <a:cs typeface="Times New Roman" pitchFamily="18" charset="0"/>
              </a:rPr>
              <a:t>若 </a:t>
            </a:r>
            <a:r>
              <a:rPr lang="en-US" altLang="zh-TW" i="1" dirty="0" err="1">
                <a:cs typeface="Times New Roman" pitchFamily="18" charset="0"/>
              </a:rPr>
              <a:t>y</a:t>
            </a:r>
            <a:r>
              <a:rPr lang="en-US" altLang="zh-TW" baseline="-25000" dirty="0" err="1">
                <a:cs typeface="Times New Roman" pitchFamily="18" charset="0"/>
              </a:rPr>
              <a:t>f</a:t>
            </a:r>
            <a:r>
              <a:rPr lang="en-US" altLang="zh-TW" dirty="0">
                <a:cs typeface="Times New Roman" pitchFamily="18" charset="0"/>
              </a:rPr>
              <a:t> </a:t>
            </a:r>
            <a:r>
              <a:rPr lang="en-US" altLang="en-US" dirty="0">
                <a:cs typeface="Times New Roman" pitchFamily="18" charset="0"/>
              </a:rPr>
              <a:t>＝</a:t>
            </a:r>
            <a:r>
              <a:rPr lang="zh-TW" altLang="en-US" dirty="0">
                <a:cs typeface="Times New Roman" pitchFamily="18" charset="0"/>
              </a:rPr>
              <a:t> </a:t>
            </a:r>
            <a:r>
              <a:rPr lang="en-US" altLang="zh-TW" i="1" dirty="0" err="1">
                <a:cs typeface="Times New Roman" pitchFamily="18" charset="0"/>
              </a:rPr>
              <a:t>y</a:t>
            </a:r>
            <a:r>
              <a:rPr lang="en-US" altLang="zh-TW" baseline="-25000" dirty="0" err="1">
                <a:cs typeface="Times New Roman" pitchFamily="18" charset="0"/>
              </a:rPr>
              <a:t>i</a:t>
            </a:r>
            <a:r>
              <a:rPr lang="en-US" altLang="zh-TW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，則 </a:t>
            </a:r>
            <a:r>
              <a:rPr lang="en-US" altLang="zh-TW" i="1" dirty="0" err="1">
                <a:cs typeface="Times New Roman" pitchFamily="18" charset="0"/>
              </a:rPr>
              <a:t>W</a:t>
            </a:r>
            <a:r>
              <a:rPr lang="en-US" altLang="zh-TW" i="1" baseline="-25000" dirty="0" err="1">
                <a:cs typeface="Times New Roman" pitchFamily="18" charset="0"/>
              </a:rPr>
              <a:t>g</a:t>
            </a:r>
            <a:r>
              <a:rPr lang="en-US" altLang="zh-TW" dirty="0">
                <a:cs typeface="Times New Roman" pitchFamily="18" charset="0"/>
              </a:rPr>
              <a:t> </a:t>
            </a:r>
            <a:r>
              <a:rPr lang="en-US" altLang="en-US" dirty="0">
                <a:cs typeface="Times New Roman" pitchFamily="18" charset="0"/>
              </a:rPr>
              <a:t>＝</a:t>
            </a:r>
            <a:r>
              <a:rPr lang="zh-TW" altLang="en-US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0</a:t>
            </a:r>
            <a:r>
              <a:rPr lang="zh-TW" altLang="en-US" dirty="0">
                <a:cs typeface="Times New Roman" pitchFamily="18" charset="0"/>
              </a:rPr>
              <a:t>。也就是說：對於會回到出發點的任何路徑而言，重力所作的功為零。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13E654F-D785-4AEC-997B-9EFE4E0FD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7</a:t>
            </a:r>
            <a:r>
              <a:rPr lang="zh-TW" altLang="en-US"/>
              <a:t>章 功與能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3BFB09-7728-43CF-9261-64C724A01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19</a:t>
            </a:fld>
            <a:endParaRPr lang="en-GB"/>
          </a:p>
        </p:txBody>
      </p:sp>
      <p:pic>
        <p:nvPicPr>
          <p:cNvPr id="10" name="內容版面配置區 8">
            <a:extLst>
              <a:ext uri="{FF2B5EF4-FFF2-40B4-BE49-F238E27FC236}">
                <a16:creationId xmlns:a16="http://schemas.microsoft.com/office/drawing/2014/main" id="{C840DA3A-F272-4D60-B95D-14F08353C4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48263" y="2140916"/>
            <a:ext cx="3538537" cy="344135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958910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普通物理學</a:t>
            </a:r>
            <a:r>
              <a:rPr lang="en-US" altLang="zh-TW" dirty="0"/>
              <a:t>(</a:t>
            </a:r>
            <a:r>
              <a:rPr lang="zh-TW" altLang="en-US" dirty="0"/>
              <a:t>第三版</a:t>
            </a:r>
            <a:r>
              <a:rPr lang="en-US" altLang="zh-TW" dirty="0"/>
              <a:t>)</a:t>
            </a:r>
            <a:br>
              <a:rPr lang="en-US" altLang="zh-TW" dirty="0"/>
            </a:br>
            <a:r>
              <a:rPr lang="zh-TW" altLang="en-US" sz="3600" dirty="0"/>
              <a:t>原著：</a:t>
            </a:r>
            <a:r>
              <a:rPr lang="en-US" altLang="zh-TW" sz="3600" dirty="0"/>
              <a:t>Harris Benson</a:t>
            </a:r>
            <a:endParaRPr lang="zh-TW" altLang="en-US" dirty="0"/>
          </a:p>
        </p:txBody>
      </p:sp>
      <p:sp>
        <p:nvSpPr>
          <p:cNvPr id="8195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pPr marL="1163638" indent="-1163638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dirty="0"/>
              <a:t>譯者：蔡政男、林燈河、陳國昭、</a:t>
            </a:r>
            <a:endParaRPr lang="en-US" altLang="zh-TW" dirty="0"/>
          </a:p>
          <a:p>
            <a:pPr marL="1163638" indent="-1163638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dirty="0"/>
              <a:t>　　　朱達勇、谷天心、徐植蔚、</a:t>
            </a:r>
            <a:endParaRPr lang="en-US" altLang="zh-TW" dirty="0"/>
          </a:p>
          <a:p>
            <a:pPr marL="1163638" indent="-1163638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dirty="0"/>
              <a:t>　　　鄭宜男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4B48F730-B48B-4925-9CCE-14E0F81DD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例題 </a:t>
            </a:r>
            <a:r>
              <a:rPr lang="en-US" altLang="zh-TW" dirty="0"/>
              <a:t>7.1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B3EA44E9-747A-401D-8C39-566B09322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質量</a:t>
            </a:r>
            <a:r>
              <a:rPr lang="en-US" altLang="zh-TW" i="1" dirty="0"/>
              <a:t>m </a:t>
            </a:r>
            <a:r>
              <a:rPr lang="en-US" altLang="zh-TW" dirty="0"/>
              <a:t>= 40 kg </a:t>
            </a:r>
            <a:r>
              <a:rPr lang="zh-TW" altLang="en-US" dirty="0"/>
              <a:t>的滑雪者，被沿著與水平夾角</a:t>
            </a:r>
            <a:r>
              <a:rPr lang="en-US" altLang="zh-TW" i="1" dirty="0"/>
              <a:t>θ </a:t>
            </a:r>
            <a:r>
              <a:rPr lang="en-US" altLang="zh-TW" dirty="0"/>
              <a:t>= 15° </a:t>
            </a:r>
            <a:r>
              <a:rPr lang="zh-TW" altLang="en-US" dirty="0"/>
              <a:t>的斜坡拉動而產生</a:t>
            </a:r>
            <a:r>
              <a:rPr lang="en-US" altLang="zh-TW" dirty="0"/>
              <a:t>20 m </a:t>
            </a:r>
            <a:r>
              <a:rPr lang="zh-TW" altLang="en-US" dirty="0"/>
              <a:t>的位移。拖繩中的張力為</a:t>
            </a:r>
            <a:r>
              <a:rPr lang="en-US" altLang="zh-TW" i="1" dirty="0"/>
              <a:t>T </a:t>
            </a:r>
            <a:r>
              <a:rPr lang="en-US" altLang="zh-TW" dirty="0"/>
              <a:t>= 250 N</a:t>
            </a:r>
            <a:r>
              <a:rPr lang="zh-TW" altLang="en-US" dirty="0"/>
              <a:t>，與斜坡的夾角</a:t>
            </a:r>
            <a:r>
              <a:rPr lang="en-US" altLang="zh-TW" i="1" dirty="0"/>
              <a:t>α </a:t>
            </a:r>
            <a:r>
              <a:rPr lang="en-US" altLang="zh-TW" dirty="0"/>
              <a:t>= 30° (</a:t>
            </a:r>
            <a:r>
              <a:rPr lang="zh-TW" altLang="en-US" dirty="0"/>
              <a:t>如圖</a:t>
            </a:r>
            <a:r>
              <a:rPr lang="en-US" altLang="zh-TW" dirty="0"/>
              <a:t>7.7)</a:t>
            </a:r>
            <a:r>
              <a:rPr lang="zh-TW" altLang="en-US" dirty="0"/>
              <a:t>。已知 </a:t>
            </a:r>
            <a:r>
              <a:rPr lang="en-US" altLang="zh-TW" i="1" dirty="0" err="1">
                <a:cs typeface="Times New Roman" pitchFamily="18" charset="0"/>
              </a:rPr>
              <a:t>μ</a:t>
            </a:r>
            <a:r>
              <a:rPr lang="en-US" altLang="zh-TW" baseline="-25000" dirty="0" err="1">
                <a:cs typeface="Times New Roman" pitchFamily="18" charset="0"/>
              </a:rPr>
              <a:t>k</a:t>
            </a:r>
            <a:r>
              <a:rPr lang="en-US" altLang="zh-TW" baseline="-25000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= 0.1 </a:t>
            </a:r>
            <a:r>
              <a:rPr lang="zh-TW" altLang="en-US" dirty="0"/>
              <a:t>，求各力對滑雪者所作的功及淨功。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3A5D21A-38FB-4794-B29B-00C5D1578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7</a:t>
            </a:r>
            <a:r>
              <a:rPr lang="zh-TW" altLang="en-US"/>
              <a:t>章 功與能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E794ABB-A4A2-472B-BF9F-1280A921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20</a:t>
            </a:fld>
            <a:endParaRPr lang="en-GB"/>
          </a:p>
        </p:txBody>
      </p:sp>
      <p:sp>
        <p:nvSpPr>
          <p:cNvPr id="8" name="箭號: 有線條的向右箭號 7">
            <a:hlinkClick r:id="rId2" action="ppaction://hlinkfile"/>
            <a:extLst>
              <a:ext uri="{FF2B5EF4-FFF2-40B4-BE49-F238E27FC236}">
                <a16:creationId xmlns:a16="http://schemas.microsoft.com/office/drawing/2014/main" id="{537F19AA-D8E2-4E45-950A-941F828E390C}"/>
              </a:ext>
            </a:extLst>
          </p:cNvPr>
          <p:cNvSpPr/>
          <p:nvPr/>
        </p:nvSpPr>
        <p:spPr>
          <a:xfrm>
            <a:off x="827584" y="4365104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B9FF0C6-4FA5-41CE-A2B1-568A745CB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4377072"/>
            <a:ext cx="2611490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870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C1CBFB-C8FC-40E1-95C5-4DF6643B1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7.2 </a:t>
            </a:r>
            <a:r>
              <a:rPr lang="zh-TW" altLang="en-US" dirty="0"/>
              <a:t>在一維中變化的力所作的功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266471-11F6-41D3-887A-DC4E00EAE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itchFamily="18" charset="0"/>
              </a:rPr>
              <a:t>在此，我們考慮力與位移在同一直線</a:t>
            </a:r>
            <a:r>
              <a:rPr lang="en-US" altLang="zh-TW" dirty="0">
                <a:cs typeface="Times New Roman" pitchFamily="18" charset="0"/>
              </a:rPr>
              <a:t>(</a:t>
            </a:r>
            <a:r>
              <a:rPr lang="zh-TW" altLang="en-US" dirty="0">
                <a:cs typeface="Times New Roman" pitchFamily="18" charset="0"/>
              </a:rPr>
              <a:t>如 </a:t>
            </a:r>
            <a:r>
              <a:rPr lang="en-US" altLang="zh-TW" i="1" dirty="0">
                <a:cs typeface="Times New Roman" pitchFamily="18" charset="0"/>
              </a:rPr>
              <a:t>x </a:t>
            </a:r>
            <a:r>
              <a:rPr lang="zh-TW" altLang="en-US" dirty="0">
                <a:cs typeface="Times New Roman" pitchFamily="18" charset="0"/>
              </a:rPr>
              <a:t>軸</a:t>
            </a:r>
            <a:r>
              <a:rPr lang="en-US" altLang="zh-TW" dirty="0">
                <a:cs typeface="Times New Roman" pitchFamily="18" charset="0"/>
              </a:rPr>
              <a:t>)</a:t>
            </a:r>
            <a:r>
              <a:rPr lang="zh-TW" altLang="en-US" dirty="0">
                <a:cs typeface="Times New Roman" pitchFamily="18" charset="0"/>
              </a:rPr>
              <a:t>的情形。一開始我們要指出：功可由</a:t>
            </a:r>
            <a:r>
              <a:rPr lang="zh-TW" altLang="en-US" i="1" dirty="0">
                <a:cs typeface="Times New Roman" pitchFamily="18" charset="0"/>
              </a:rPr>
              <a:t> </a:t>
            </a:r>
            <a:r>
              <a:rPr lang="en-US" altLang="zh-TW" i="1" dirty="0">
                <a:cs typeface="Times New Roman" pitchFamily="18" charset="0"/>
              </a:rPr>
              <a:t>F </a:t>
            </a:r>
            <a:r>
              <a:rPr lang="zh-TW" altLang="en-US" dirty="0">
                <a:cs typeface="Times New Roman" pitchFamily="18" charset="0"/>
              </a:rPr>
              <a:t>隨</a:t>
            </a:r>
            <a:r>
              <a:rPr lang="zh-TW" altLang="en-US" i="1" dirty="0">
                <a:cs typeface="Times New Roman" pitchFamily="18" charset="0"/>
              </a:rPr>
              <a:t> </a:t>
            </a:r>
            <a:r>
              <a:rPr lang="en-US" altLang="zh-TW" i="1" dirty="0">
                <a:cs typeface="Times New Roman" pitchFamily="18" charset="0"/>
              </a:rPr>
              <a:t>x </a:t>
            </a:r>
            <a:r>
              <a:rPr lang="zh-TW" altLang="en-US" dirty="0">
                <a:cs typeface="Times New Roman" pitchFamily="18" charset="0"/>
              </a:rPr>
              <a:t>變化的圖形下之面積來計算。</a:t>
            </a:r>
          </a:p>
          <a:p>
            <a:r>
              <a:rPr lang="zh-TW" altLang="en-US" dirty="0">
                <a:cs typeface="Times New Roman" pitchFamily="18" charset="0"/>
              </a:rPr>
              <a:t>首先考慮定力 </a:t>
            </a:r>
            <a:r>
              <a:rPr lang="en-US" altLang="zh-TW" b="1" dirty="0">
                <a:cs typeface="Times New Roman" pitchFamily="18" charset="0"/>
              </a:rPr>
              <a:t>F </a:t>
            </a:r>
            <a:r>
              <a:rPr lang="en-US" altLang="zh-TW" dirty="0">
                <a:cs typeface="Times New Roman" pitchFamily="18" charset="0"/>
              </a:rPr>
              <a:t>= </a:t>
            </a:r>
            <a:r>
              <a:rPr lang="en-US" altLang="zh-TW" i="1" dirty="0" err="1">
                <a:cs typeface="Times New Roman" pitchFamily="18" charset="0"/>
              </a:rPr>
              <a:t>F</a:t>
            </a:r>
            <a:r>
              <a:rPr lang="en-US" altLang="zh-TW" i="1" baseline="-25000" dirty="0" err="1">
                <a:cs typeface="Times New Roman" pitchFamily="18" charset="0"/>
              </a:rPr>
              <a:t>x</a:t>
            </a:r>
            <a:r>
              <a:rPr lang="en-US" altLang="zh-TW" b="1" dirty="0" err="1">
                <a:cs typeface="Times New Roman" pitchFamily="18" charset="0"/>
              </a:rPr>
              <a:t>i</a:t>
            </a:r>
            <a:r>
              <a:rPr lang="en-US" altLang="zh-TW" b="1" i="1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對一位移為 </a:t>
            </a:r>
            <a:r>
              <a:rPr lang="en-US" altLang="zh-TW" b="1" i="1" dirty="0">
                <a:cs typeface="Times New Roman" pitchFamily="18" charset="0"/>
              </a:rPr>
              <a:t>s </a:t>
            </a:r>
            <a:r>
              <a:rPr lang="en-US" altLang="zh-TW" dirty="0">
                <a:cs typeface="Times New Roman" pitchFamily="18" charset="0"/>
              </a:rPr>
              <a:t>= </a:t>
            </a:r>
            <a:r>
              <a:rPr lang="en-US" altLang="zh-TW" dirty="0" err="1">
                <a:cs typeface="Times New Roman" pitchFamily="18" charset="0"/>
              </a:rPr>
              <a:t>Δ</a:t>
            </a:r>
            <a:r>
              <a:rPr lang="en-US" altLang="zh-TW" i="1" dirty="0" err="1">
                <a:cs typeface="Times New Roman" pitchFamily="18" charset="0"/>
              </a:rPr>
              <a:t>x</a:t>
            </a:r>
            <a:r>
              <a:rPr lang="en-US" altLang="zh-TW" b="1" dirty="0" err="1">
                <a:cs typeface="Times New Roman" pitchFamily="18" charset="0"/>
              </a:rPr>
              <a:t>i</a:t>
            </a:r>
            <a:r>
              <a:rPr lang="en-US" altLang="zh-TW" b="1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的物體所作的功； 亦即</a:t>
            </a:r>
            <a:endParaRPr lang="en-US" altLang="zh-TW" dirty="0">
              <a:cs typeface="Times New Roman" pitchFamily="18" charset="0"/>
            </a:endParaRPr>
          </a:p>
          <a:p>
            <a:pPr marL="0" indent="0">
              <a:buNone/>
            </a:pPr>
            <a:endParaRPr lang="zh-TW" altLang="en-US" dirty="0">
              <a:cs typeface="Times New Roman" pitchFamily="18" charset="0"/>
            </a:endParaRPr>
          </a:p>
          <a:p>
            <a:r>
              <a:rPr lang="zh-TW" altLang="en-US" dirty="0">
                <a:cs typeface="Times New Roman" pitchFamily="18" charset="0"/>
              </a:rPr>
              <a:t>若 </a:t>
            </a:r>
            <a:r>
              <a:rPr lang="en-US" altLang="zh-TW" i="1" dirty="0" err="1">
                <a:cs typeface="Times New Roman" pitchFamily="18" charset="0"/>
              </a:rPr>
              <a:t>F</a:t>
            </a:r>
            <a:r>
              <a:rPr lang="en-US" altLang="zh-TW" i="1" baseline="-25000" dirty="0" err="1">
                <a:cs typeface="Times New Roman" pitchFamily="18" charset="0"/>
              </a:rPr>
              <a:t>x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與 </a:t>
            </a:r>
            <a:r>
              <a:rPr lang="en-US" altLang="zh-TW" dirty="0" err="1">
                <a:cs typeface="Times New Roman" pitchFamily="18" charset="0"/>
              </a:rPr>
              <a:t>Δ</a:t>
            </a:r>
            <a:r>
              <a:rPr lang="en-US" altLang="zh-TW" i="1" dirty="0" err="1">
                <a:cs typeface="Times New Roman" pitchFamily="18" charset="0"/>
              </a:rPr>
              <a:t>x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在同一方向，則其功為正；若方向相反，則其功為負。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07268DD-28AC-4BCE-950D-0C7CC5996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7</a:t>
            </a:r>
            <a:r>
              <a:rPr lang="zh-TW" altLang="en-US"/>
              <a:t>章 功與能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9ACFAB5-54BE-4377-9011-3E3F8EFEE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21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99749F9-D601-4E8D-81C7-4C7B31DD7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932" y="3899877"/>
            <a:ext cx="2340293" cy="41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44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019082-0897-4BC3-9357-2D961EBF6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7.2 </a:t>
            </a:r>
            <a:r>
              <a:rPr lang="zh-TW" altLang="en-US"/>
              <a:t>在一維中變化的力所作的功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8C2865-2E7F-4FCC-A8D5-79343B901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此功可用 </a:t>
            </a:r>
            <a:r>
              <a:rPr lang="en-US" altLang="zh-TW" i="1" dirty="0" err="1"/>
              <a:t>F</a:t>
            </a:r>
            <a:r>
              <a:rPr lang="en-US" altLang="zh-TW" i="1" baseline="-25000" dirty="0" err="1"/>
              <a:t>x</a:t>
            </a:r>
            <a:r>
              <a:rPr lang="en-US" altLang="zh-TW" i="1" dirty="0"/>
              <a:t> </a:t>
            </a:r>
            <a:r>
              <a:rPr lang="zh-TW" altLang="en-US" dirty="0"/>
              <a:t>對</a:t>
            </a:r>
            <a:r>
              <a:rPr lang="en-US" altLang="zh-TW" i="1" dirty="0"/>
              <a:t>x </a:t>
            </a:r>
            <a:r>
              <a:rPr lang="zh-TW" altLang="en-US" dirty="0"/>
              <a:t>的關係圖下之面積來表示。在圖</a:t>
            </a:r>
            <a:r>
              <a:rPr lang="en-US" altLang="zh-TW" dirty="0"/>
              <a:t>7.8 </a:t>
            </a:r>
            <a:r>
              <a:rPr lang="zh-TW" altLang="en-US" dirty="0"/>
              <a:t>中，取 </a:t>
            </a:r>
            <a:r>
              <a:rPr lang="en-US" altLang="zh-TW" i="1" dirty="0" err="1"/>
              <a:t>F</a:t>
            </a:r>
            <a:r>
              <a:rPr lang="en-US" altLang="zh-TW" i="1" baseline="-25000" dirty="0" err="1"/>
              <a:t>x</a:t>
            </a:r>
            <a:r>
              <a:rPr lang="en-US" altLang="zh-TW" i="1" baseline="-25000" dirty="0"/>
              <a:t> </a:t>
            </a:r>
            <a:r>
              <a:rPr lang="en-US" altLang="zh-TW" dirty="0"/>
              <a:t>= </a:t>
            </a:r>
            <a:r>
              <a:rPr lang="en-US" altLang="zh-TW" i="1" dirty="0" err="1"/>
              <a:t>F</a:t>
            </a:r>
            <a:r>
              <a:rPr lang="en-US" altLang="zh-TW" baseline="-25000" dirty="0" err="1"/>
              <a:t>0</a:t>
            </a:r>
            <a:r>
              <a:rPr lang="zh-TW" altLang="en-US" dirty="0"/>
              <a:t>。若位移為由 </a:t>
            </a:r>
            <a:r>
              <a:rPr lang="en-US" altLang="zh-TW" i="1" dirty="0" err="1"/>
              <a:t>x</a:t>
            </a:r>
            <a:r>
              <a:rPr lang="en-US" altLang="zh-TW" baseline="-25000" dirty="0" err="1"/>
              <a:t>A</a:t>
            </a:r>
            <a:r>
              <a:rPr lang="zh-TW" altLang="en-US" dirty="0"/>
              <a:t> 到 </a:t>
            </a:r>
            <a:r>
              <a:rPr lang="en-US" altLang="zh-TW" i="1" dirty="0" err="1"/>
              <a:t>x</a:t>
            </a:r>
            <a:r>
              <a:rPr lang="en-US" altLang="zh-TW" baseline="-25000" dirty="0" err="1"/>
              <a:t>B</a:t>
            </a:r>
            <a:r>
              <a:rPr lang="zh-TW" altLang="en-US" dirty="0"/>
              <a:t>，則所作的功為 </a:t>
            </a:r>
            <a:r>
              <a:rPr lang="en-US" altLang="zh-TW" i="1" dirty="0" err="1"/>
              <a:t>F</a:t>
            </a:r>
            <a:r>
              <a:rPr lang="en-US" altLang="zh-TW" baseline="-25000" dirty="0" err="1"/>
              <a:t>0</a:t>
            </a:r>
            <a:r>
              <a:rPr lang="en-US" altLang="zh-TW" dirty="0"/>
              <a:t> (</a:t>
            </a:r>
            <a:r>
              <a:rPr lang="en-US" altLang="zh-TW" i="1" dirty="0" err="1"/>
              <a:t>x</a:t>
            </a:r>
            <a:r>
              <a:rPr lang="en-US" altLang="zh-TW" baseline="-25000" dirty="0" err="1"/>
              <a:t>B</a:t>
            </a:r>
            <a:r>
              <a:rPr lang="en-US" altLang="zh-TW" dirty="0"/>
              <a:t> – </a:t>
            </a:r>
            <a:r>
              <a:rPr lang="en-US" altLang="zh-TW" i="1" dirty="0" err="1"/>
              <a:t>x</a:t>
            </a:r>
            <a:r>
              <a:rPr lang="en-US" altLang="zh-TW" baseline="-25000" dirty="0" err="1"/>
              <a:t>A</a:t>
            </a:r>
            <a:r>
              <a:rPr lang="en-US" altLang="zh-TW" dirty="0"/>
              <a:t>)</a:t>
            </a:r>
            <a:r>
              <a:rPr lang="zh-TW" altLang="en-US" dirty="0"/>
              <a:t>，相當於圖中陰影部分的面積。位移由 </a:t>
            </a:r>
            <a:r>
              <a:rPr lang="en-US" altLang="zh-TW" i="1" dirty="0" err="1"/>
              <a:t>x</a:t>
            </a:r>
            <a:r>
              <a:rPr lang="en-US" altLang="zh-TW" baseline="-25000" dirty="0" err="1"/>
              <a:t>B</a:t>
            </a:r>
            <a:r>
              <a:rPr lang="en-US" altLang="zh-TW" baseline="-25000" dirty="0"/>
              <a:t> </a:t>
            </a:r>
            <a:r>
              <a:rPr lang="zh-TW" altLang="en-US" dirty="0"/>
              <a:t>到 </a:t>
            </a:r>
            <a:r>
              <a:rPr lang="en-US" altLang="zh-TW" i="1" dirty="0" err="1"/>
              <a:t>x</a:t>
            </a:r>
            <a:r>
              <a:rPr lang="en-US" altLang="zh-TW" baseline="-25000" dirty="0" err="1"/>
              <a:t>A</a:t>
            </a:r>
            <a:r>
              <a:rPr lang="en-US" altLang="zh-TW" baseline="-25000" dirty="0"/>
              <a:t> </a:t>
            </a:r>
            <a:r>
              <a:rPr lang="zh-TW" altLang="en-US" dirty="0"/>
              <a:t>則表示面的符號為負。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57C57BC-1BBB-43D0-84A3-7C8E7F33A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7</a:t>
            </a:r>
            <a:r>
              <a:rPr lang="zh-TW" altLang="en-US"/>
              <a:t>章 功與能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8DE1D2F-7C82-4A37-9C21-2D7DA2DA0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22</a:t>
            </a:fld>
            <a:endParaRPr lang="en-GB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6865186-8476-42D7-8DFB-EE161F8FF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3479977"/>
            <a:ext cx="3340418" cy="21336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40B63AA-8916-40DB-B2B4-9C074A2B8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778" y="4304188"/>
            <a:ext cx="3387090" cy="132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70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684DAB45-41DE-4E40-B503-6902E43FB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練習題</a:t>
            </a: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45CC7CC2-A472-4606-8EAB-F2A2CE8B44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若位移為由 </a:t>
            </a:r>
            <a:r>
              <a:rPr lang="en-US" altLang="zh-TW" i="1" dirty="0"/>
              <a:t>x </a:t>
            </a:r>
            <a:r>
              <a:rPr lang="en-US" altLang="zh-TW" dirty="0"/>
              <a:t>= 7 m </a:t>
            </a:r>
            <a:r>
              <a:rPr lang="zh-TW" altLang="en-US" dirty="0"/>
              <a:t>到 </a:t>
            </a:r>
            <a:r>
              <a:rPr lang="en-US" altLang="zh-TW" i="1" dirty="0"/>
              <a:t>x </a:t>
            </a:r>
            <a:r>
              <a:rPr lang="en-US" altLang="zh-TW" dirty="0"/>
              <a:t>= 3 m</a:t>
            </a:r>
            <a:r>
              <a:rPr lang="zh-TW" altLang="en-US" dirty="0"/>
              <a:t>，則力 </a:t>
            </a:r>
            <a:r>
              <a:rPr lang="en-US" altLang="zh-TW" i="1" dirty="0">
                <a:cs typeface="Times New Roman" pitchFamily="18" charset="0"/>
              </a:rPr>
              <a:t>F</a:t>
            </a:r>
            <a:r>
              <a:rPr lang="en-US" altLang="zh-TW" i="1" baseline="-25000" dirty="0">
                <a:cs typeface="Times New Roman" pitchFamily="18" charset="0"/>
              </a:rPr>
              <a:t>X</a:t>
            </a:r>
            <a:r>
              <a:rPr lang="zh-TW" altLang="en-US" baseline="-25000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=</a:t>
            </a:r>
            <a:r>
              <a:rPr lang="zh-TW" altLang="en-US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–5</a:t>
            </a:r>
            <a:r>
              <a:rPr lang="zh-TW" altLang="en-US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N</a:t>
            </a:r>
            <a:r>
              <a:rPr lang="zh-TW" altLang="en-US" dirty="0"/>
              <a:t> 所作的功為何？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6D846B1-A0FB-4A99-8ADE-557C3ACF9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7</a:t>
            </a:r>
            <a:r>
              <a:rPr lang="zh-TW" altLang="en-US"/>
              <a:t>章 功與能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E897454-1C74-43AF-8A87-86C867007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327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2965F1-A31A-4ED7-B09E-58EF3400A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7.2 </a:t>
            </a:r>
            <a:r>
              <a:rPr lang="zh-TW" altLang="en-US" dirty="0"/>
              <a:t>在一維中變化的力所作的功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212BDA-47B6-4513-B75A-BDE5664B1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 3" pitchFamily="18" charset="2"/>
              <a:buNone/>
            </a:pPr>
            <a:r>
              <a:rPr lang="zh-TW" altLang="en-US" sz="3200" b="1" dirty="0">
                <a:solidFill>
                  <a:schemeClr val="accent6"/>
                </a:solidFill>
                <a:cs typeface="Times New Roman" pitchFamily="18" charset="0"/>
              </a:rPr>
              <a:t>彈簧所作的功</a:t>
            </a:r>
            <a:endParaRPr lang="en-US" altLang="zh-TW" sz="3200" b="1" dirty="0">
              <a:solidFill>
                <a:schemeClr val="accent6"/>
              </a:solidFill>
              <a:cs typeface="Times New Roman" pitchFamily="18" charset="0"/>
            </a:endParaRPr>
          </a:p>
          <a:p>
            <a:r>
              <a:rPr lang="zh-TW" altLang="en-US" dirty="0">
                <a:cs typeface="Times New Roman" pitchFamily="18" charset="0"/>
              </a:rPr>
              <a:t>理想彈簧所施的力 </a:t>
            </a:r>
            <a:r>
              <a:rPr lang="en-US" altLang="zh-TW" i="1" dirty="0" err="1">
                <a:cs typeface="Times New Roman" pitchFamily="18" charset="0"/>
              </a:rPr>
              <a:t>F</a:t>
            </a:r>
            <a:r>
              <a:rPr lang="en-US" altLang="zh-TW" baseline="-25000" dirty="0" err="1">
                <a:cs typeface="Times New Roman" pitchFamily="18" charset="0"/>
              </a:rPr>
              <a:t>sp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與其伸長量或壓縮量之間的關係，是在十七世紀時由虎克</a:t>
            </a:r>
            <a:r>
              <a:rPr lang="en-US" altLang="zh-TW" dirty="0">
                <a:cs typeface="Times New Roman" pitchFamily="18" charset="0"/>
              </a:rPr>
              <a:t>(Robert Hooke)</a:t>
            </a:r>
            <a:r>
              <a:rPr lang="zh-TW" altLang="en-US" dirty="0">
                <a:cs typeface="Times New Roman" pitchFamily="18" charset="0"/>
              </a:rPr>
              <a:t>發現的，因此稱為</a:t>
            </a:r>
            <a:r>
              <a:rPr lang="zh-TW" altLang="en-US" b="1" dirty="0">
                <a:solidFill>
                  <a:srgbClr val="C00000"/>
                </a:solidFill>
                <a:cs typeface="Times New Roman" pitchFamily="18" charset="0"/>
              </a:rPr>
              <a:t>虎克定律</a:t>
            </a:r>
            <a:r>
              <a:rPr lang="en-US" altLang="zh-TW" dirty="0">
                <a:cs typeface="Times New Roman" pitchFamily="18" charset="0"/>
              </a:rPr>
              <a:t>(Hooke‘s law)</a:t>
            </a:r>
            <a:r>
              <a:rPr lang="zh-TW" altLang="en-US" dirty="0">
                <a:cs typeface="Times New Roman" pitchFamily="18" charset="0"/>
              </a:rPr>
              <a:t>：</a:t>
            </a:r>
            <a:br>
              <a:rPr lang="en-US" altLang="zh-TW" dirty="0">
                <a:cs typeface="Times New Roman" pitchFamily="18" charset="0"/>
              </a:rPr>
            </a:br>
            <a:br>
              <a:rPr lang="en-US" altLang="zh-TW" dirty="0">
                <a:cs typeface="Times New Roman" pitchFamily="18" charset="0"/>
              </a:rPr>
            </a:br>
            <a:br>
              <a:rPr lang="en-US" altLang="zh-TW" dirty="0">
                <a:cs typeface="Times New Roman" pitchFamily="18" charset="0"/>
              </a:rPr>
            </a:br>
            <a:r>
              <a:rPr lang="zh-TW" altLang="en-US" dirty="0">
                <a:cs typeface="Times New Roman" pitchFamily="18" charset="0"/>
              </a:rPr>
              <a:t>其中的 </a:t>
            </a:r>
            <a:r>
              <a:rPr lang="en-US" altLang="zh-TW" i="1" dirty="0">
                <a:cs typeface="Times New Roman" pitchFamily="18" charset="0"/>
              </a:rPr>
              <a:t>k </a:t>
            </a:r>
            <a:r>
              <a:rPr lang="zh-TW" altLang="en-US" dirty="0">
                <a:cs typeface="Times New Roman" pitchFamily="18" charset="0"/>
              </a:rPr>
              <a:t>以 </a:t>
            </a:r>
            <a:r>
              <a:rPr lang="en-US" altLang="zh-TW" dirty="0">
                <a:cs typeface="Times New Roman" pitchFamily="18" charset="0"/>
              </a:rPr>
              <a:t>N/m </a:t>
            </a:r>
            <a:r>
              <a:rPr lang="zh-TW" altLang="en-US" dirty="0">
                <a:cs typeface="Times New Roman" pitchFamily="18" charset="0"/>
              </a:rPr>
              <a:t>為單位，稱為</a:t>
            </a:r>
            <a:r>
              <a:rPr lang="zh-TW" altLang="en-US" b="1" dirty="0">
                <a:solidFill>
                  <a:srgbClr val="C00000"/>
                </a:solidFill>
                <a:cs typeface="Times New Roman" pitchFamily="18" charset="0"/>
              </a:rPr>
              <a:t>彈力常數</a:t>
            </a:r>
            <a:r>
              <a:rPr lang="en-US" altLang="zh-TW" dirty="0">
                <a:cs typeface="Times New Roman" pitchFamily="18" charset="0"/>
              </a:rPr>
              <a:t>(spring constant)</a:t>
            </a:r>
            <a:r>
              <a:rPr lang="zh-TW" altLang="en-US" dirty="0">
                <a:cs typeface="Times New Roman" pitchFamily="18" charset="0"/>
              </a:rPr>
              <a:t>。而 </a:t>
            </a:r>
            <a:r>
              <a:rPr lang="en-US" altLang="zh-TW" i="1" dirty="0">
                <a:cs typeface="Times New Roman" pitchFamily="18" charset="0"/>
              </a:rPr>
              <a:t>x </a:t>
            </a:r>
            <a:r>
              <a:rPr lang="zh-TW" altLang="en-US" dirty="0">
                <a:cs typeface="Times New Roman" pitchFamily="18" charset="0"/>
              </a:rPr>
              <a:t>則為彈簧的自由端從 </a:t>
            </a:r>
            <a:r>
              <a:rPr lang="en-US" altLang="zh-TW" dirty="0">
                <a:cs typeface="Times New Roman" pitchFamily="18" charset="0"/>
              </a:rPr>
              <a:t>(</a:t>
            </a:r>
            <a:r>
              <a:rPr lang="zh-TW" altLang="en-US" dirty="0">
                <a:cs typeface="Times New Roman" pitchFamily="18" charset="0"/>
              </a:rPr>
              <a:t> 彈簧具有自然長度的 </a:t>
            </a:r>
            <a:r>
              <a:rPr lang="en-US" altLang="zh-TW" dirty="0">
                <a:cs typeface="Times New Roman" pitchFamily="18" charset="0"/>
              </a:rPr>
              <a:t>)</a:t>
            </a:r>
            <a:r>
              <a:rPr lang="zh-TW" altLang="en-US" dirty="0">
                <a:cs typeface="Times New Roman" pitchFamily="18" charset="0"/>
              </a:rPr>
              <a:t> 平衡位置量起的位移</a:t>
            </a:r>
            <a:r>
              <a:rPr lang="en-US" altLang="zh-TW" dirty="0">
                <a:cs typeface="Times New Roman" pitchFamily="18" charset="0"/>
              </a:rPr>
              <a:t>(</a:t>
            </a:r>
            <a:r>
              <a:rPr lang="zh-TW" altLang="en-US" dirty="0">
                <a:cs typeface="Times New Roman" pitchFamily="18" charset="0"/>
              </a:rPr>
              <a:t>如圖</a:t>
            </a:r>
            <a:r>
              <a:rPr lang="en-US" altLang="zh-TW" dirty="0">
                <a:cs typeface="Times New Roman" pitchFamily="18" charset="0"/>
              </a:rPr>
              <a:t>7.9)</a:t>
            </a:r>
            <a:r>
              <a:rPr lang="zh-TW" altLang="en-US" dirty="0">
                <a:cs typeface="Times New Roman" pitchFamily="18" charset="0"/>
              </a:rPr>
              <a:t>。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1B24BBD-AF8B-4F38-8043-647CBFE9D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7</a:t>
            </a:r>
            <a:r>
              <a:rPr lang="zh-TW" altLang="en-US"/>
              <a:t>章 功與能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761E16-41F9-47E6-BDAB-F4113C779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24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AC64D9D-6533-47FB-A229-FF1B1EAF9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372" y="3501008"/>
            <a:ext cx="6087428" cy="49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44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CE2481-609B-43F9-9F1A-BDC313124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7.2 </a:t>
            </a:r>
            <a:r>
              <a:rPr lang="zh-TW" altLang="en-US" dirty="0"/>
              <a:t>在一維中變化的力所作的功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A0DFF3-06F1-464F-99F3-5E6AA3560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cs typeface="Times New Roman" pitchFamily="18" charset="0"/>
              </a:rPr>
              <a:t>負號表示此力一直在抗拒彈簧的伸長 </a:t>
            </a:r>
            <a:r>
              <a:rPr lang="en-US" altLang="zh-TW" dirty="0">
                <a:cs typeface="Times New Roman" pitchFamily="18" charset="0"/>
              </a:rPr>
              <a:t>(</a:t>
            </a:r>
            <a:r>
              <a:rPr lang="zh-TW" altLang="en-US" dirty="0">
                <a:cs typeface="Times New Roman" pitchFamily="18" charset="0"/>
              </a:rPr>
              <a:t> </a:t>
            </a:r>
            <a:r>
              <a:rPr lang="en-US" altLang="zh-TW" i="1" dirty="0">
                <a:cs typeface="Times New Roman" pitchFamily="18" charset="0"/>
              </a:rPr>
              <a:t>x</a:t>
            </a:r>
            <a:r>
              <a:rPr lang="en-US" altLang="zh-TW" dirty="0">
                <a:cs typeface="Times New Roman" pitchFamily="18" charset="0"/>
              </a:rPr>
              <a:t> &gt; 0</a:t>
            </a:r>
            <a:r>
              <a:rPr lang="zh-TW" altLang="en-US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)</a:t>
            </a:r>
            <a:r>
              <a:rPr lang="zh-TW" altLang="en-US" dirty="0">
                <a:cs typeface="Times New Roman" pitchFamily="18" charset="0"/>
              </a:rPr>
              <a:t> 或壓縮 </a:t>
            </a:r>
            <a:r>
              <a:rPr lang="en-US" altLang="zh-TW" dirty="0">
                <a:cs typeface="Times New Roman" pitchFamily="18" charset="0"/>
              </a:rPr>
              <a:t>(</a:t>
            </a:r>
            <a:r>
              <a:rPr lang="zh-TW" altLang="en-US" dirty="0">
                <a:cs typeface="Times New Roman" pitchFamily="18" charset="0"/>
              </a:rPr>
              <a:t> </a:t>
            </a:r>
            <a:r>
              <a:rPr lang="en-US" altLang="zh-TW" i="1" dirty="0">
                <a:cs typeface="Times New Roman" pitchFamily="18" charset="0"/>
              </a:rPr>
              <a:t>x </a:t>
            </a:r>
            <a:r>
              <a:rPr lang="en-US" altLang="zh-TW" dirty="0">
                <a:cs typeface="Times New Roman" pitchFamily="18" charset="0"/>
              </a:rPr>
              <a:t>&lt; 0</a:t>
            </a:r>
            <a:r>
              <a:rPr lang="zh-TW" altLang="en-US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)</a:t>
            </a:r>
            <a:r>
              <a:rPr lang="zh-TW" altLang="en-US" dirty="0">
                <a:cs typeface="Times New Roman" pitchFamily="18" charset="0"/>
              </a:rPr>
              <a:t>。也就是說，此力始終具有使系統回復平衡位置的傾向</a:t>
            </a:r>
            <a:r>
              <a:rPr lang="zh-TW" altLang="en-US" dirty="0"/>
              <a:t>。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C62F9D8-BA6D-4A43-A5ED-9FD7F2F95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7</a:t>
            </a:r>
            <a:r>
              <a:rPr lang="zh-TW" altLang="en-US"/>
              <a:t>章 功與能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B5C5B14-0E7E-4E06-BE93-6CA53F564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25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8BC1B36-66DB-4E42-8D12-76A5CCA44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113" y="2821729"/>
            <a:ext cx="3513773" cy="354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284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E3DD1C98-FF10-432A-8A98-6C02279B8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7.2 </a:t>
            </a:r>
            <a:r>
              <a:rPr lang="zh-TW" altLang="en-US" dirty="0"/>
              <a:t>在一維中變化的力所作的功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8BA41ABA-7C39-41E2-9821-C8DD805CF9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TW" altLang="en-US" dirty="0">
                <a:cs typeface="Times New Roman" pitchFamily="18" charset="0"/>
              </a:rPr>
              <a:t>位移為從 </a:t>
            </a:r>
            <a:r>
              <a:rPr lang="en-US" altLang="zh-TW" i="1" dirty="0">
                <a:cs typeface="Times New Roman" pitchFamily="18" charset="0"/>
              </a:rPr>
              <a:t>x</a:t>
            </a:r>
            <a:r>
              <a:rPr lang="en-US" altLang="zh-TW" baseline="-25000" dirty="0">
                <a:cs typeface="Times New Roman" pitchFamily="18" charset="0"/>
              </a:rPr>
              <a:t>i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到</a:t>
            </a:r>
            <a:r>
              <a:rPr lang="zh-TW" altLang="en-US" i="1" dirty="0">
                <a:cs typeface="Times New Roman" pitchFamily="18" charset="0"/>
              </a:rPr>
              <a:t> </a:t>
            </a:r>
            <a:r>
              <a:rPr lang="en-US" altLang="zh-TW" i="1" dirty="0" err="1">
                <a:cs typeface="Times New Roman" pitchFamily="18" charset="0"/>
              </a:rPr>
              <a:t>x</a:t>
            </a:r>
            <a:r>
              <a:rPr lang="en-US" altLang="zh-TW" baseline="-25000" dirty="0" err="1">
                <a:cs typeface="Times New Roman" pitchFamily="18" charset="0"/>
              </a:rPr>
              <a:t>f</a:t>
            </a:r>
            <a:r>
              <a:rPr lang="en-US" altLang="zh-TW" baseline="-25000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時，彈簧所作的功為圖 </a:t>
            </a:r>
            <a:r>
              <a:rPr lang="en-US" altLang="zh-TW" dirty="0">
                <a:cs typeface="Times New Roman" pitchFamily="18" charset="0"/>
              </a:rPr>
              <a:t>7.10 </a:t>
            </a:r>
            <a:r>
              <a:rPr lang="zh-TW" altLang="en-US" dirty="0">
                <a:cs typeface="Times New Roman" pitchFamily="18" charset="0"/>
              </a:rPr>
              <a:t>中陰影部分的面積，相於兩個三角形面積的差。</a:t>
            </a:r>
            <a:endParaRPr lang="en-US" altLang="zh-TW" dirty="0">
              <a:cs typeface="Times New Roman" pitchFamily="18" charset="0"/>
            </a:endParaRPr>
          </a:p>
          <a:p>
            <a:r>
              <a:rPr lang="zh-TW" altLang="en-US" dirty="0">
                <a:cs typeface="Times New Roman" pitchFamily="18" charset="0"/>
              </a:rPr>
              <a:t>因此</a:t>
            </a:r>
          </a:p>
          <a:p>
            <a:endParaRPr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F1612D41-1557-4622-AD3C-E85383708A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08483" y="1489799"/>
            <a:ext cx="3089434" cy="4742498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46CEBD1-60FC-4B19-A83E-1AD937BEC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7</a:t>
            </a:r>
            <a:r>
              <a:rPr lang="zh-TW" altLang="en-US"/>
              <a:t>章 功與能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061940F-E78A-4BFD-9DDD-3DDAF2ABF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26</a:t>
            </a:fld>
            <a:endParaRPr lang="en-GB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EEE902E-FF6A-4792-B56A-4A0CCACDC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4221088"/>
            <a:ext cx="2947035" cy="72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401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CF7A59-636B-483F-BFFB-6C628AFBF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7.2 </a:t>
            </a:r>
            <a:r>
              <a:rPr lang="zh-TW" altLang="en-US" dirty="0"/>
              <a:t>在一維中變化的力所作的功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144056E-1BD3-498D-A6F1-C3674EFE7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itchFamily="18" charset="0"/>
              </a:rPr>
              <a:t>當彈簧的自由端從平衡位置量起的位移由 </a:t>
            </a:r>
            <a:r>
              <a:rPr lang="en-US" altLang="zh-TW" i="1" dirty="0">
                <a:cs typeface="Times New Roman" pitchFamily="18" charset="0"/>
              </a:rPr>
              <a:t>x</a:t>
            </a:r>
            <a:r>
              <a:rPr lang="en-US" altLang="zh-TW" baseline="-25000" dirty="0">
                <a:cs typeface="Times New Roman" pitchFamily="18" charset="0"/>
              </a:rPr>
              <a:t>i</a:t>
            </a:r>
            <a:r>
              <a:rPr lang="zh-TW" altLang="en-US" baseline="-25000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變為 </a:t>
            </a:r>
            <a:r>
              <a:rPr lang="en-US" altLang="zh-TW" i="1" dirty="0" err="1">
                <a:cs typeface="Times New Roman" pitchFamily="18" charset="0"/>
              </a:rPr>
              <a:t>x</a:t>
            </a:r>
            <a:r>
              <a:rPr lang="en-US" altLang="zh-TW" baseline="-25000" dirty="0" err="1">
                <a:cs typeface="Times New Roman" pitchFamily="18" charset="0"/>
              </a:rPr>
              <a:t>f</a:t>
            </a:r>
            <a:r>
              <a:rPr lang="zh-TW" altLang="en-US" baseline="-25000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時，彈簧所作的功為</a:t>
            </a:r>
            <a:br>
              <a:rPr lang="en-US" altLang="zh-TW" dirty="0">
                <a:cs typeface="Times New Roman" pitchFamily="18" charset="0"/>
              </a:rPr>
            </a:br>
            <a:br>
              <a:rPr lang="en-US" altLang="zh-TW" dirty="0">
                <a:cs typeface="Times New Roman" pitchFamily="18" charset="0"/>
              </a:rPr>
            </a:br>
            <a:br>
              <a:rPr lang="en-US" altLang="zh-TW" dirty="0">
                <a:cs typeface="Times New Roman" pitchFamily="18" charset="0"/>
              </a:rPr>
            </a:br>
            <a:r>
              <a:rPr lang="zh-TW" altLang="en-US" dirty="0">
                <a:cs typeface="Times New Roman" pitchFamily="18" charset="0"/>
              </a:rPr>
              <a:t>若力與位移方向相同，則此功為正。</a:t>
            </a:r>
            <a:endParaRPr lang="en-US" altLang="zh-TW" dirty="0">
              <a:cs typeface="Times New Roman" pitchFamily="18" charset="0"/>
            </a:endParaRPr>
          </a:p>
          <a:p>
            <a:r>
              <a:rPr lang="zh-TW" altLang="en-US" dirty="0">
                <a:cs typeface="Times New Roman" pitchFamily="18" charset="0"/>
              </a:rPr>
              <a:t>要注意的是，有時虎克定律是以使彈簧產生一定位移 </a:t>
            </a:r>
            <a:r>
              <a:rPr lang="en-US" altLang="zh-TW" i="1" dirty="0">
                <a:cs typeface="Times New Roman" pitchFamily="18" charset="0"/>
              </a:rPr>
              <a:t>x </a:t>
            </a:r>
            <a:r>
              <a:rPr lang="zh-TW" altLang="en-US" dirty="0">
                <a:cs typeface="Times New Roman" pitchFamily="18" charset="0"/>
              </a:rPr>
              <a:t>所需的外力來表示：</a:t>
            </a:r>
            <a:r>
              <a:rPr lang="en-US" altLang="zh-TW" i="1" dirty="0" err="1">
                <a:cs typeface="Times New Roman" pitchFamily="18" charset="0"/>
              </a:rPr>
              <a:t>F</a:t>
            </a:r>
            <a:r>
              <a:rPr lang="en-US" altLang="zh-TW" baseline="-25000" dirty="0" err="1">
                <a:cs typeface="Times New Roman" pitchFamily="18" charset="0"/>
              </a:rPr>
              <a:t>EXT</a:t>
            </a:r>
            <a:r>
              <a:rPr lang="en-US" altLang="zh-TW" baseline="-25000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= +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en-US" altLang="zh-TW" i="1" dirty="0" err="1">
                <a:cs typeface="Times New Roman" pitchFamily="18" charset="0"/>
              </a:rPr>
              <a:t>kx</a:t>
            </a:r>
            <a:r>
              <a:rPr lang="zh-TW" altLang="en-US" dirty="0">
                <a:cs typeface="Times New Roman" pitchFamily="18" charset="0"/>
              </a:rPr>
              <a:t>。對某一位移而言，外物</a:t>
            </a:r>
            <a:r>
              <a:rPr lang="en-US" altLang="zh-TW" dirty="0">
                <a:cs typeface="Times New Roman" pitchFamily="18" charset="0"/>
              </a:rPr>
              <a:t>(</a:t>
            </a:r>
            <a:r>
              <a:rPr lang="zh-TW" altLang="en-US" dirty="0">
                <a:cs typeface="Times New Roman" pitchFamily="18" charset="0"/>
              </a:rPr>
              <a:t>如你</a:t>
            </a:r>
            <a:r>
              <a:rPr lang="en-US" altLang="zh-TW" dirty="0">
                <a:cs typeface="Times New Roman" pitchFamily="18" charset="0"/>
              </a:rPr>
              <a:t>)</a:t>
            </a:r>
            <a:r>
              <a:rPr lang="zh-TW" altLang="en-US" dirty="0">
                <a:cs typeface="Times New Roman" pitchFamily="18" charset="0"/>
              </a:rPr>
              <a:t>對彈簧所作的功 </a:t>
            </a:r>
            <a:r>
              <a:rPr lang="en-US" altLang="zh-TW" i="1" dirty="0" err="1">
                <a:cs typeface="Times New Roman" pitchFamily="18" charset="0"/>
              </a:rPr>
              <a:t>W</a:t>
            </a:r>
            <a:r>
              <a:rPr lang="en-US" altLang="zh-TW" baseline="-25000" dirty="0" err="1">
                <a:cs typeface="Times New Roman" pitchFamily="18" charset="0"/>
              </a:rPr>
              <a:t>EXT</a:t>
            </a:r>
            <a:r>
              <a:rPr lang="en-US" altLang="zh-TW" baseline="-25000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與 </a:t>
            </a:r>
            <a:r>
              <a:rPr lang="en-US" altLang="zh-TW" i="1" dirty="0" err="1">
                <a:cs typeface="Times New Roman" pitchFamily="18" charset="0"/>
              </a:rPr>
              <a:t>W</a:t>
            </a:r>
            <a:r>
              <a:rPr lang="en-US" altLang="zh-TW" baseline="-25000" dirty="0" err="1">
                <a:cs typeface="Times New Roman" pitchFamily="18" charset="0"/>
              </a:rPr>
              <a:t>sp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的正負號相反。 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B1832A2-2B3E-4D3E-B326-697F073FC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7</a:t>
            </a:r>
            <a:r>
              <a:rPr lang="zh-TW" altLang="en-US"/>
              <a:t>章 功與能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6187929-BF9A-48D5-A67F-0EEAFCDB6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27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D1003BF-433D-42A2-8BEC-53DD71D70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26" y="2348880"/>
            <a:ext cx="6134100" cy="67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91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2F93F4-A83A-4B2D-977F-022C9B0BD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7.2 </a:t>
            </a:r>
            <a:r>
              <a:rPr lang="zh-TW" altLang="en-US" dirty="0"/>
              <a:t>在一維中變化的力所作的功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64961D-F844-45E3-89E3-967FBB345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cs typeface="Times New Roman" pitchFamily="18" charset="0"/>
              </a:rPr>
              <a:t>正如同在重力的情形中所發現的，</a:t>
            </a:r>
            <a:r>
              <a:rPr lang="en-US" altLang="zh-TW" dirty="0">
                <a:cs typeface="Times New Roman" pitchFamily="18" charset="0"/>
              </a:rPr>
              <a:t>7.6 </a:t>
            </a:r>
            <a:r>
              <a:rPr lang="zh-TW" altLang="en-US" dirty="0">
                <a:cs typeface="Times New Roman" pitchFamily="18" charset="0"/>
              </a:rPr>
              <a:t>式顯示：</a:t>
            </a:r>
            <a:br>
              <a:rPr lang="en-US" altLang="zh-TW" dirty="0">
                <a:cs typeface="Times New Roman" pitchFamily="18" charset="0"/>
              </a:rPr>
            </a:br>
            <a:br>
              <a:rPr lang="en-US" altLang="zh-TW" dirty="0">
                <a:cs typeface="Times New Roman" pitchFamily="18" charset="0"/>
              </a:rPr>
            </a:br>
            <a:r>
              <a:rPr lang="zh-TW" altLang="en-US" b="1" dirty="0">
                <a:solidFill>
                  <a:srgbClr val="0070C0"/>
                </a:solidFill>
                <a:cs typeface="Times New Roman" pitchFamily="18" charset="0"/>
              </a:rPr>
              <a:t>理想彈簧的力所作的功，僅與起點集中點有關。 </a:t>
            </a:r>
            <a:endParaRPr lang="en-US" altLang="zh-TW" b="1" dirty="0">
              <a:solidFill>
                <a:srgbClr val="0070C0"/>
              </a:solidFill>
              <a:cs typeface="Times New Roman" pitchFamily="18" charset="0"/>
            </a:endParaRPr>
          </a:p>
          <a:p>
            <a:endParaRPr lang="en-US" altLang="zh-TW" b="1" dirty="0">
              <a:solidFill>
                <a:srgbClr val="0070C0"/>
              </a:solidFill>
              <a:cs typeface="Times New Roman" pitchFamily="18" charset="0"/>
            </a:endParaRPr>
          </a:p>
          <a:p>
            <a:r>
              <a:rPr lang="zh-TW" altLang="en-US" dirty="0">
                <a:cs typeface="Times New Roman" pitchFamily="18" charset="0"/>
              </a:rPr>
              <a:t>而若 </a:t>
            </a:r>
            <a:r>
              <a:rPr lang="en-US" altLang="zh-TW" i="1" dirty="0" err="1">
                <a:cs typeface="Times New Roman" pitchFamily="18" charset="0"/>
              </a:rPr>
              <a:t>x</a:t>
            </a:r>
            <a:r>
              <a:rPr lang="en-US" altLang="zh-TW" baseline="-25000" dirty="0" err="1">
                <a:cs typeface="Times New Roman" pitchFamily="18" charset="0"/>
              </a:rPr>
              <a:t>f</a:t>
            </a:r>
            <a:r>
              <a:rPr lang="en-US" altLang="zh-TW" dirty="0">
                <a:cs typeface="Times New Roman" pitchFamily="18" charset="0"/>
              </a:rPr>
              <a:t> </a:t>
            </a:r>
            <a:r>
              <a:rPr lang="en-US" altLang="en-US" dirty="0">
                <a:cs typeface="Times New Roman" pitchFamily="18" charset="0"/>
              </a:rPr>
              <a:t>＝</a:t>
            </a:r>
            <a:r>
              <a:rPr lang="zh-TW" altLang="en-US" dirty="0">
                <a:cs typeface="Times New Roman" pitchFamily="18" charset="0"/>
              </a:rPr>
              <a:t> </a:t>
            </a:r>
            <a:r>
              <a:rPr lang="en-US" altLang="zh-TW" i="1" dirty="0">
                <a:cs typeface="Times New Roman" pitchFamily="18" charset="0"/>
              </a:rPr>
              <a:t>x</a:t>
            </a:r>
            <a:r>
              <a:rPr lang="en-US" altLang="zh-TW" baseline="-25000" dirty="0">
                <a:cs typeface="Times New Roman" pitchFamily="18" charset="0"/>
              </a:rPr>
              <a:t>i</a:t>
            </a:r>
            <a:r>
              <a:rPr lang="en-US" altLang="zh-TW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，則 </a:t>
            </a:r>
            <a:r>
              <a:rPr lang="en-US" altLang="zh-TW" i="1" dirty="0" err="1">
                <a:cs typeface="Times New Roman" pitchFamily="18" charset="0"/>
              </a:rPr>
              <a:t>W</a:t>
            </a:r>
            <a:r>
              <a:rPr lang="en-US" altLang="zh-TW" baseline="-25000" dirty="0" err="1">
                <a:cs typeface="Times New Roman" pitchFamily="18" charset="0"/>
              </a:rPr>
              <a:t>sp</a:t>
            </a:r>
            <a:r>
              <a:rPr lang="en-US" altLang="zh-TW" dirty="0">
                <a:cs typeface="Times New Roman" pitchFamily="18" charset="0"/>
              </a:rPr>
              <a:t> </a:t>
            </a:r>
            <a:r>
              <a:rPr lang="en-US" altLang="en-US" dirty="0">
                <a:cs typeface="Times New Roman" pitchFamily="18" charset="0"/>
              </a:rPr>
              <a:t>＝</a:t>
            </a:r>
            <a:r>
              <a:rPr lang="zh-TW" altLang="en-US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0</a:t>
            </a:r>
            <a:r>
              <a:rPr lang="zh-TW" altLang="en-US" dirty="0">
                <a:cs typeface="Times New Roman" pitchFamily="18" charset="0"/>
              </a:rPr>
              <a:t>。也就是說：</a:t>
            </a:r>
            <a:br>
              <a:rPr lang="en-US" altLang="zh-TW" dirty="0">
                <a:cs typeface="Times New Roman" pitchFamily="18" charset="0"/>
              </a:rPr>
            </a:br>
            <a:br>
              <a:rPr lang="en-US" altLang="zh-TW" dirty="0">
                <a:cs typeface="Times New Roman" pitchFamily="18" charset="0"/>
              </a:rPr>
            </a:br>
            <a:r>
              <a:rPr lang="zh-TW" altLang="en-US" b="1" dirty="0">
                <a:solidFill>
                  <a:srgbClr val="0070C0"/>
                </a:solidFill>
                <a:cs typeface="Times New Roman" pitchFamily="18" charset="0"/>
              </a:rPr>
              <a:t>對於會回到出發點的任何路徑而言，理想彈簧所作的淨功為零。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8BDCEF5-1752-4B44-BC84-5DD2714DE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7</a:t>
            </a:r>
            <a:r>
              <a:rPr lang="zh-TW" altLang="en-US"/>
              <a:t>章 功與能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D7532B-1342-447E-B496-293B5A4A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7560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322D83C7-3B4E-40BD-A60F-375D32F00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例題 </a:t>
            </a:r>
            <a:r>
              <a:rPr lang="en-US" altLang="zh-TW" dirty="0"/>
              <a:t>7.2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4B6FFD02-5B75-4CCF-A002-89CDC995F2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cs typeface="Times New Roman" pitchFamily="18" charset="0"/>
              </a:rPr>
              <a:t>質量為 </a:t>
            </a:r>
            <a:r>
              <a:rPr lang="en-US" altLang="zh-TW" dirty="0">
                <a:cs typeface="Times New Roman" pitchFamily="18" charset="0"/>
              </a:rPr>
              <a:t>100 g </a:t>
            </a:r>
            <a:r>
              <a:rPr lang="zh-TW" altLang="en-US" dirty="0">
                <a:cs typeface="Times New Roman" pitchFamily="18" charset="0"/>
              </a:rPr>
              <a:t>的物塊繫於彈力常數為 </a:t>
            </a:r>
            <a:r>
              <a:rPr lang="en-US" altLang="zh-TW" i="1" dirty="0">
                <a:cs typeface="Times New Roman" pitchFamily="18" charset="0"/>
              </a:rPr>
              <a:t>k</a:t>
            </a:r>
            <a:r>
              <a:rPr lang="en-US" altLang="zh-TW" dirty="0">
                <a:cs typeface="Times New Roman" pitchFamily="18" charset="0"/>
              </a:rPr>
              <a:t> = 40 N/m</a:t>
            </a:r>
            <a:r>
              <a:rPr lang="zh-TW" altLang="en-US" dirty="0">
                <a:cs typeface="Times New Roman" pitchFamily="18" charset="0"/>
              </a:rPr>
              <a:t>的彈簧一端。物塊在 </a:t>
            </a:r>
            <a:r>
              <a:rPr lang="en-US" altLang="zh-TW" i="1" dirty="0" err="1">
                <a:cs typeface="Times New Roman" pitchFamily="18" charset="0"/>
              </a:rPr>
              <a:t>μ</a:t>
            </a:r>
            <a:r>
              <a:rPr lang="en-US" altLang="zh-TW" baseline="-25000" dirty="0" err="1">
                <a:cs typeface="Times New Roman" pitchFamily="18" charset="0"/>
              </a:rPr>
              <a:t>k</a:t>
            </a:r>
            <a:r>
              <a:rPr lang="en-US" altLang="zh-TW" dirty="0">
                <a:cs typeface="Times New Roman" pitchFamily="18" charset="0"/>
              </a:rPr>
              <a:t>= 0.1 </a:t>
            </a:r>
            <a:r>
              <a:rPr lang="zh-TW" altLang="en-US" dirty="0">
                <a:cs typeface="Times New Roman" pitchFamily="18" charset="0"/>
              </a:rPr>
              <a:t>的水平面上滑行。彈簧被拉長 </a:t>
            </a:r>
            <a:r>
              <a:rPr lang="en-US" altLang="zh-TW" dirty="0">
                <a:cs typeface="Times New Roman" pitchFamily="18" charset="0"/>
              </a:rPr>
              <a:t>5 cm </a:t>
            </a:r>
            <a:r>
              <a:rPr lang="zh-TW" altLang="en-US" dirty="0">
                <a:cs typeface="Times New Roman" pitchFamily="18" charset="0"/>
              </a:rPr>
              <a:t>後放開。</a:t>
            </a:r>
            <a:r>
              <a:rPr lang="en-US" altLang="zh-TW" dirty="0">
                <a:cs typeface="Times New Roman" pitchFamily="18" charset="0"/>
              </a:rPr>
              <a:t>(a)</a:t>
            </a:r>
            <a:r>
              <a:rPr lang="zh-TW" altLang="en-US" dirty="0">
                <a:cs typeface="Times New Roman" pitchFamily="18" charset="0"/>
              </a:rPr>
              <a:t>求彈簧一直被壓縮到 </a:t>
            </a:r>
            <a:r>
              <a:rPr lang="en-US" altLang="zh-TW" dirty="0">
                <a:cs typeface="Times New Roman" pitchFamily="18" charset="0"/>
              </a:rPr>
              <a:t>3 cm </a:t>
            </a:r>
            <a:r>
              <a:rPr lang="zh-TW" altLang="en-US" dirty="0">
                <a:cs typeface="Times New Roman" pitchFamily="18" charset="0"/>
              </a:rPr>
              <a:t>時所作的功。</a:t>
            </a:r>
            <a:r>
              <a:rPr lang="en-US" altLang="zh-TW" dirty="0">
                <a:cs typeface="Times New Roman" pitchFamily="18" charset="0"/>
              </a:rPr>
              <a:t>(b)</a:t>
            </a:r>
            <a:r>
              <a:rPr lang="zh-TW" altLang="en-US" dirty="0">
                <a:cs typeface="Times New Roman" pitchFamily="18" charset="0"/>
              </a:rPr>
              <a:t>求此時對物塊所作的淨功？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359A400-27C8-4A24-9AED-73FB1B762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7</a:t>
            </a:r>
            <a:r>
              <a:rPr lang="zh-TW" altLang="en-US"/>
              <a:t>章 功與能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4F83CCD-F363-421A-B882-1D61EB6CD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29</a:t>
            </a:fld>
            <a:endParaRPr lang="en-GB"/>
          </a:p>
        </p:txBody>
      </p:sp>
      <p:sp>
        <p:nvSpPr>
          <p:cNvPr id="8" name="箭號: 有線條的向右箭號 7">
            <a:hlinkClick r:id="rId2" action="ppaction://hlinkfile"/>
            <a:extLst>
              <a:ext uri="{FF2B5EF4-FFF2-40B4-BE49-F238E27FC236}">
                <a16:creationId xmlns:a16="http://schemas.microsoft.com/office/drawing/2014/main" id="{FB14E5E6-B6AB-4058-A802-677D0BBDBC92}"/>
              </a:ext>
            </a:extLst>
          </p:cNvPr>
          <p:cNvSpPr/>
          <p:nvPr/>
        </p:nvSpPr>
        <p:spPr>
          <a:xfrm>
            <a:off x="827584" y="4797152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43783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3EBECD-8882-43B2-A14E-1544C1063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itchFamily="18" charset="0"/>
              </a:rPr>
              <a:t>第 </a:t>
            </a:r>
            <a:r>
              <a:rPr lang="en-US" altLang="zh-TW" dirty="0">
                <a:cs typeface="Times New Roman" pitchFamily="18" charset="0"/>
              </a:rPr>
              <a:t>7</a:t>
            </a:r>
            <a:r>
              <a:rPr lang="zh-TW" altLang="en-US" dirty="0">
                <a:cs typeface="Times New Roman" pitchFamily="18" charset="0"/>
              </a:rPr>
              <a:t> 章 功與能</a:t>
            </a:r>
            <a:endParaRPr lang="zh-TW" altLang="en-US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3" name="頁尾版面配置區 3">
            <a:extLst>
              <a:ext uri="{FF2B5EF4-FFF2-40B4-BE49-F238E27FC236}">
                <a16:creationId xmlns:a16="http://schemas.microsoft.com/office/drawing/2014/main" id="{092B1F82-5FE3-4E44-A6C8-346D3CE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7</a:t>
            </a:r>
            <a:r>
              <a:rPr lang="zh-TW" altLang="en-US"/>
              <a:t>章 功與能</a:t>
            </a:r>
            <a:endParaRPr lang="en-GB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2E09B18-752E-40D4-811D-2134B3663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F0C02C1-821F-48B0-8A71-78DDC12486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2268" y="1341438"/>
            <a:ext cx="6839464" cy="501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95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158935-D0AF-4064-AC2E-714E1E34B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7.3 </a:t>
            </a:r>
            <a:r>
              <a:rPr lang="zh-TW" altLang="en-US" dirty="0"/>
              <a:t>一維中的功－能定理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08CDB7-F00F-4951-826B-F3ACD038A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itchFamily="18" charset="0"/>
              </a:rPr>
              <a:t>若有一定力 </a:t>
            </a:r>
            <a:r>
              <a:rPr lang="en-US" altLang="zh-TW" i="1" dirty="0">
                <a:cs typeface="Times New Roman" pitchFamily="18" charset="0"/>
              </a:rPr>
              <a:t>F </a:t>
            </a:r>
            <a:r>
              <a:rPr lang="zh-TW" altLang="en-US" dirty="0">
                <a:cs typeface="Times New Roman" pitchFamily="18" charset="0"/>
              </a:rPr>
              <a:t>作用，則經一位移 </a:t>
            </a:r>
            <a:r>
              <a:rPr lang="el-GR" altLang="zh-TW" dirty="0">
                <a:cs typeface="Times New Roman" pitchFamily="18" charset="0"/>
              </a:rPr>
              <a:t>Δ</a:t>
            </a:r>
            <a:r>
              <a:rPr lang="en-US" altLang="zh-TW" i="1" dirty="0">
                <a:cs typeface="Times New Roman" pitchFamily="18" charset="0"/>
              </a:rPr>
              <a:t>x </a:t>
            </a:r>
            <a:r>
              <a:rPr lang="zh-TW" altLang="en-US" dirty="0">
                <a:cs typeface="Times New Roman" pitchFamily="18" charset="0"/>
              </a:rPr>
              <a:t>時，對質點作功 </a:t>
            </a:r>
            <a:r>
              <a:rPr lang="en-US" altLang="zh-TW" i="1" dirty="0">
                <a:cs typeface="Times New Roman" pitchFamily="18" charset="0"/>
              </a:rPr>
              <a:t>W </a:t>
            </a:r>
            <a:r>
              <a:rPr lang="en-US" altLang="zh-TW" dirty="0">
                <a:cs typeface="Times New Roman" pitchFamily="18" charset="0"/>
              </a:rPr>
              <a:t>= </a:t>
            </a:r>
            <a:r>
              <a:rPr lang="en-US" altLang="zh-TW" i="1" dirty="0">
                <a:cs typeface="Times New Roman" pitchFamily="18" charset="0"/>
              </a:rPr>
              <a:t>F</a:t>
            </a:r>
            <a:r>
              <a:rPr lang="el-GR" altLang="zh-TW" dirty="0">
                <a:cs typeface="Times New Roman" pitchFamily="18" charset="0"/>
              </a:rPr>
              <a:t>Δ</a:t>
            </a:r>
            <a:r>
              <a:rPr lang="en-US" altLang="zh-TW" i="1" dirty="0">
                <a:cs typeface="Times New Roman" pitchFamily="18" charset="0"/>
              </a:rPr>
              <a:t>x </a:t>
            </a:r>
            <a:r>
              <a:rPr lang="en-US" altLang="zh-TW" dirty="0">
                <a:cs typeface="Times New Roman" pitchFamily="18" charset="0"/>
              </a:rPr>
              <a:t>= </a:t>
            </a:r>
            <a:r>
              <a:rPr lang="en-US" altLang="zh-TW" i="1" dirty="0">
                <a:cs typeface="Times New Roman" pitchFamily="18" charset="0"/>
              </a:rPr>
              <a:t>ma</a:t>
            </a:r>
            <a:r>
              <a:rPr lang="el-GR" altLang="zh-TW" dirty="0">
                <a:cs typeface="Times New Roman" pitchFamily="18" charset="0"/>
              </a:rPr>
              <a:t>Δ</a:t>
            </a:r>
            <a:r>
              <a:rPr lang="en-US" altLang="zh-TW" i="1" dirty="0">
                <a:cs typeface="Times New Roman" pitchFamily="18" charset="0"/>
              </a:rPr>
              <a:t>x</a:t>
            </a:r>
            <a:r>
              <a:rPr lang="zh-TW" altLang="en-US" dirty="0">
                <a:cs typeface="Times New Roman" pitchFamily="18" charset="0"/>
              </a:rPr>
              <a:t>。因加速度固定，故可利用式 </a:t>
            </a:r>
            <a:r>
              <a:rPr lang="en-US" altLang="zh-TW" dirty="0">
                <a:cs typeface="Times New Roman" pitchFamily="18" charset="0"/>
              </a:rPr>
              <a:t>3.12</a:t>
            </a:r>
            <a:r>
              <a:rPr lang="zh-TW" altLang="en-US" dirty="0">
                <a:cs typeface="Times New Roman" pitchFamily="18" charset="0"/>
              </a:rPr>
              <a:t>，取代 </a:t>
            </a:r>
            <a:r>
              <a:rPr lang="en-US" altLang="zh-TW" i="1" dirty="0">
                <a:cs typeface="Times New Roman" pitchFamily="18" charset="0"/>
              </a:rPr>
              <a:t>W </a:t>
            </a:r>
            <a:r>
              <a:rPr lang="zh-TW" altLang="en-US" dirty="0">
                <a:cs typeface="Times New Roman" pitchFamily="18" charset="0"/>
              </a:rPr>
              <a:t>的算式中之</a:t>
            </a:r>
            <a:r>
              <a:rPr lang="zh-TW" altLang="en-US" i="1" dirty="0">
                <a:cs typeface="Times New Roman" pitchFamily="18" charset="0"/>
              </a:rPr>
              <a:t> </a:t>
            </a:r>
            <a:r>
              <a:rPr lang="en-US" altLang="zh-TW" i="1" dirty="0">
                <a:cs typeface="Times New Roman" pitchFamily="18" charset="0"/>
              </a:rPr>
              <a:t>a</a:t>
            </a:r>
            <a:r>
              <a:rPr lang="el-GR" altLang="zh-TW" dirty="0">
                <a:cs typeface="Times New Roman" pitchFamily="18" charset="0"/>
              </a:rPr>
              <a:t>Δ</a:t>
            </a:r>
            <a:r>
              <a:rPr lang="en-US" altLang="zh-TW" i="1" dirty="0">
                <a:cs typeface="Times New Roman" pitchFamily="18" charset="0"/>
              </a:rPr>
              <a:t>x </a:t>
            </a:r>
            <a:r>
              <a:rPr lang="zh-TW" altLang="en-US" dirty="0">
                <a:cs typeface="Times New Roman" pitchFamily="18" charset="0"/>
              </a:rPr>
              <a:t>而得：</a:t>
            </a:r>
            <a:br>
              <a:rPr lang="en-US" altLang="zh-TW" dirty="0">
                <a:cs typeface="Times New Roman" pitchFamily="18" charset="0"/>
              </a:rPr>
            </a:br>
            <a:br>
              <a:rPr lang="en-US" altLang="zh-TW" dirty="0">
                <a:cs typeface="Times New Roman" pitchFamily="18" charset="0"/>
              </a:rPr>
            </a:br>
            <a:endParaRPr lang="en-US" altLang="zh-TW" dirty="0">
              <a:cs typeface="Times New Roman" pitchFamily="18" charset="0"/>
            </a:endParaRPr>
          </a:p>
          <a:p>
            <a:r>
              <a:rPr lang="zh-TW" altLang="en-US" dirty="0">
                <a:cs typeface="Times New Roman" pitchFamily="18" charset="0"/>
              </a:rPr>
              <a:t>以下這個量</a:t>
            </a:r>
            <a:br>
              <a:rPr lang="en-US" altLang="zh-TW" dirty="0">
                <a:cs typeface="Times New Roman" pitchFamily="18" charset="0"/>
              </a:rPr>
            </a:br>
            <a:br>
              <a:rPr lang="en-US" altLang="zh-TW" dirty="0">
                <a:cs typeface="Times New Roman" pitchFamily="18" charset="0"/>
              </a:rPr>
            </a:br>
            <a:br>
              <a:rPr lang="en-US" altLang="zh-TW" dirty="0">
                <a:cs typeface="Times New Roman" pitchFamily="18" charset="0"/>
              </a:rPr>
            </a:br>
            <a:r>
              <a:rPr lang="zh-TW" altLang="en-US" dirty="0">
                <a:cs typeface="Times New Roman" pitchFamily="18" charset="0"/>
              </a:rPr>
              <a:t>為一純量，稱為質點的</a:t>
            </a:r>
            <a:r>
              <a:rPr lang="zh-TW" altLang="en-US" b="1" dirty="0">
                <a:solidFill>
                  <a:srgbClr val="C00000"/>
                </a:solidFill>
                <a:cs typeface="Times New Roman" pitchFamily="18" charset="0"/>
              </a:rPr>
              <a:t>動能</a:t>
            </a:r>
            <a:r>
              <a:rPr lang="en-US" altLang="zh-TW" dirty="0">
                <a:cs typeface="Times New Roman" pitchFamily="18" charset="0"/>
              </a:rPr>
              <a:t>(kinetic energy)</a:t>
            </a:r>
            <a:r>
              <a:rPr lang="zh-TW" altLang="en-US" dirty="0">
                <a:cs typeface="Times New Roman" pitchFamily="18" charset="0"/>
              </a:rPr>
              <a:t>。 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C46099C-499E-4165-890A-83E19C1DB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7</a:t>
            </a:r>
            <a:r>
              <a:rPr lang="zh-TW" altLang="en-US"/>
              <a:t>章 功與能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3514F2-681E-4281-AF79-F0F77CCE0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30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EA495CE-3C8F-4B67-A7F6-0F73FC803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780928"/>
            <a:ext cx="6174105" cy="8601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FC87108-9C65-449E-BD27-BC1DF17D3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415" y="4161081"/>
            <a:ext cx="5534025" cy="92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02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44BF55-7616-4767-9E08-D0DEA3FB4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7.3 </a:t>
            </a:r>
            <a:r>
              <a:rPr lang="zh-TW" altLang="en-US"/>
              <a:t>一維中的功－能定理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37AE78-FE75-41D0-8681-E346AD4B9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itchFamily="18" charset="0"/>
              </a:rPr>
              <a:t>動能是質點因其運動而具有的能量。式 </a:t>
            </a:r>
            <a:r>
              <a:rPr lang="en-US" altLang="zh-TW" dirty="0">
                <a:cs typeface="Times New Roman" pitchFamily="18" charset="0"/>
              </a:rPr>
              <a:t>7.7 </a:t>
            </a:r>
            <a:r>
              <a:rPr lang="zh-TW" altLang="en-US" dirty="0">
                <a:cs typeface="Times New Roman" pitchFamily="18" charset="0"/>
              </a:rPr>
              <a:t>可表為</a:t>
            </a:r>
            <a:br>
              <a:rPr lang="en-US" altLang="zh-TW" dirty="0">
                <a:cs typeface="Times New Roman" pitchFamily="18" charset="0"/>
              </a:rPr>
            </a:br>
            <a:br>
              <a:rPr lang="en-US" altLang="zh-TW" dirty="0">
                <a:cs typeface="Times New Roman" pitchFamily="18" charset="0"/>
              </a:rPr>
            </a:br>
            <a:br>
              <a:rPr lang="en-US" altLang="zh-TW" dirty="0">
                <a:cs typeface="Times New Roman" pitchFamily="18" charset="0"/>
              </a:rPr>
            </a:br>
            <a:r>
              <a:rPr lang="zh-TW" altLang="en-US" dirty="0">
                <a:cs typeface="Times New Roman" pitchFamily="18" charset="0"/>
              </a:rPr>
              <a:t>其中 </a:t>
            </a:r>
            <a:r>
              <a:rPr lang="en-US" altLang="zh-TW" i="1" dirty="0" err="1">
                <a:cs typeface="Times New Roman" pitchFamily="18" charset="0"/>
              </a:rPr>
              <a:t>W</a:t>
            </a:r>
            <a:r>
              <a:rPr lang="en-US" altLang="zh-TW" baseline="-25000" dirty="0" err="1">
                <a:cs typeface="Times New Roman" pitchFamily="18" charset="0"/>
              </a:rPr>
              <a:t>NET</a:t>
            </a:r>
            <a:r>
              <a:rPr lang="en-US" altLang="zh-TW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是作用於質點的各力之合力所作的功。</a:t>
            </a:r>
            <a:endParaRPr lang="en-US" altLang="zh-TW" dirty="0">
              <a:cs typeface="Times New Roman" pitchFamily="18" charset="0"/>
            </a:endParaRPr>
          </a:p>
          <a:p>
            <a:r>
              <a:rPr lang="zh-TW" altLang="en-US" dirty="0">
                <a:cs typeface="Times New Roman" pitchFamily="18" charset="0"/>
              </a:rPr>
              <a:t>式 </a:t>
            </a:r>
            <a:r>
              <a:rPr lang="en-US" altLang="zh-TW" dirty="0">
                <a:cs typeface="Times New Roman" pitchFamily="18" charset="0"/>
              </a:rPr>
              <a:t>7.9 </a:t>
            </a:r>
            <a:r>
              <a:rPr lang="zh-TW" altLang="en-US" dirty="0">
                <a:cs typeface="Times New Roman" pitchFamily="18" charset="0"/>
              </a:rPr>
              <a:t>稱為</a:t>
            </a:r>
            <a:r>
              <a:rPr lang="zh-TW" altLang="en-US" b="1" dirty="0">
                <a:solidFill>
                  <a:srgbClr val="C00000"/>
                </a:solidFill>
                <a:cs typeface="Times New Roman" pitchFamily="18" charset="0"/>
              </a:rPr>
              <a:t>功－能定理</a:t>
            </a:r>
            <a:r>
              <a:rPr lang="en-US" altLang="zh-TW" dirty="0">
                <a:cs typeface="Times New Roman" pitchFamily="18" charset="0"/>
              </a:rPr>
              <a:t>(work-energy theorem)</a:t>
            </a:r>
            <a:r>
              <a:rPr lang="zh-TW" altLang="en-US" dirty="0">
                <a:cs typeface="Times New Roman" pitchFamily="18" charset="0"/>
              </a:rPr>
              <a:t>。它指出：</a:t>
            </a:r>
            <a:r>
              <a:rPr lang="zh-TW" altLang="en-US" b="1" dirty="0">
                <a:solidFill>
                  <a:srgbClr val="0070C0"/>
                </a:solidFill>
                <a:cs typeface="Times New Roman" pitchFamily="18" charset="0"/>
              </a:rPr>
              <a:t>對一質點所作的淨功，等於其</a:t>
            </a:r>
            <a:r>
              <a:rPr lang="en-US" altLang="zh-TW" b="1" dirty="0">
                <a:solidFill>
                  <a:srgbClr val="0070C0"/>
                </a:solidFill>
                <a:cs typeface="Times New Roman" pitchFamily="18" charset="0"/>
              </a:rPr>
              <a:t>(</a:t>
            </a:r>
            <a:r>
              <a:rPr lang="zh-TW" altLang="en-US" b="1" dirty="0">
                <a:solidFill>
                  <a:srgbClr val="0070C0"/>
                </a:solidFill>
                <a:cs typeface="Times New Roman" pitchFamily="18" charset="0"/>
              </a:rPr>
              <a:t>平移</a:t>
            </a:r>
            <a:r>
              <a:rPr lang="en-US" altLang="zh-TW" b="1" dirty="0">
                <a:solidFill>
                  <a:srgbClr val="0070C0"/>
                </a:solidFill>
                <a:cs typeface="Times New Roman" pitchFamily="18" charset="0"/>
              </a:rPr>
              <a:t>)</a:t>
            </a:r>
            <a:r>
              <a:rPr lang="zh-TW" altLang="en-US" b="1" dirty="0">
                <a:solidFill>
                  <a:srgbClr val="0070C0"/>
                </a:solidFill>
                <a:cs typeface="Times New Roman" pitchFamily="18" charset="0"/>
              </a:rPr>
              <a:t>動能的變化量。</a:t>
            </a:r>
          </a:p>
          <a:p>
            <a:r>
              <a:rPr lang="zh-TW" altLang="en-US" dirty="0">
                <a:cs typeface="Times New Roman" pitchFamily="18" charset="0"/>
              </a:rPr>
              <a:t>由 </a:t>
            </a:r>
            <a:r>
              <a:rPr lang="en-US" altLang="zh-TW" dirty="0">
                <a:cs typeface="Times New Roman" pitchFamily="18" charset="0"/>
              </a:rPr>
              <a:t>7.9 </a:t>
            </a:r>
            <a:r>
              <a:rPr lang="zh-TW" altLang="en-US" dirty="0">
                <a:cs typeface="Times New Roman" pitchFamily="18" charset="0"/>
              </a:rPr>
              <a:t>式可知，</a:t>
            </a:r>
            <a:r>
              <a:rPr lang="zh-TW" altLang="en-US" b="1" dirty="0">
                <a:solidFill>
                  <a:srgbClr val="0070C0"/>
                </a:solidFill>
                <a:cs typeface="Times New Roman" pitchFamily="18" charset="0"/>
              </a:rPr>
              <a:t>物體的動能乃是使其速率由零增至一定值所需的功之度量。 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701E125-694E-401C-9356-3C054C7AD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7</a:t>
            </a:r>
            <a:r>
              <a:rPr lang="zh-TW" altLang="en-US"/>
              <a:t>章 功與能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62BE38-B7BB-4C0F-96F1-9BC63BFD1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31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E815E5-7132-4AA8-B438-A8D5BC1B3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2420888"/>
            <a:ext cx="550735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866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E6B5418E-60B2-4B2D-86C7-B074F2233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7.3 </a:t>
            </a:r>
            <a:r>
              <a:rPr lang="zh-TW" altLang="en-US" dirty="0"/>
              <a:t>一維中的功－能定理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C1CBA0D1-9C81-4369-B902-627655C6D7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等效地說，物體的平移動能乃是它在靜止下來以前對周遭所能作的功。</a:t>
            </a:r>
            <a:endParaRPr lang="en-US" altLang="zh-TW" dirty="0"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這正符合能量就是作功的能力之觀念。</a:t>
            </a:r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C4FAFBDB-7469-4C14-B6D2-6EB5611F59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48036" y="1341438"/>
            <a:ext cx="3038928" cy="5040312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622BE8F-B772-477E-A005-92CCBD221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7</a:t>
            </a:r>
            <a:r>
              <a:rPr lang="zh-TW" altLang="en-US"/>
              <a:t>章 功與能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2332A7-E327-4E74-8FE8-1DA556F2E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54995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557ADB7-7E78-45E3-965D-04D1A3251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例題 </a:t>
            </a:r>
            <a:r>
              <a:rPr lang="en-US" altLang="zh-TW" dirty="0"/>
              <a:t>7.3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7DA882A2-08EB-44D5-A28D-4519E37ECC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cs typeface="Times New Roman" pitchFamily="18" charset="0"/>
              </a:rPr>
              <a:t>質量為 </a:t>
            </a:r>
            <a:r>
              <a:rPr lang="en-US" altLang="zh-TW" i="1" dirty="0">
                <a:cs typeface="Times New Roman" pitchFamily="18" charset="0"/>
              </a:rPr>
              <a:t>m</a:t>
            </a:r>
            <a:r>
              <a:rPr lang="en-US" altLang="zh-TW" dirty="0">
                <a:cs typeface="Times New Roman" pitchFamily="18" charset="0"/>
              </a:rPr>
              <a:t> = 4 kg </a:t>
            </a:r>
            <a:r>
              <a:rPr lang="zh-TW" altLang="en-US" dirty="0">
                <a:cs typeface="Times New Roman" pitchFamily="18" charset="0"/>
              </a:rPr>
              <a:t>的物塊以仰角</a:t>
            </a:r>
            <a:r>
              <a:rPr lang="zh-TW" altLang="en-US" dirty="0"/>
              <a:t>為</a:t>
            </a:r>
            <a:r>
              <a:rPr lang="en-US" altLang="zh-TW" dirty="0"/>
              <a:t>53°</a:t>
            </a:r>
            <a:r>
              <a:rPr lang="zh-TW" altLang="en-US" dirty="0">
                <a:cs typeface="Times New Roman" pitchFamily="18" charset="0"/>
              </a:rPr>
              <a:t>的力 </a:t>
            </a:r>
            <a:r>
              <a:rPr lang="en-US" altLang="zh-TW" i="1" dirty="0">
                <a:cs typeface="Times New Roman" pitchFamily="18" charset="0"/>
              </a:rPr>
              <a:t>F</a:t>
            </a:r>
            <a:r>
              <a:rPr lang="en-US" altLang="zh-TW" dirty="0">
                <a:cs typeface="Times New Roman" pitchFamily="18" charset="0"/>
              </a:rPr>
              <a:t> = 30 N </a:t>
            </a:r>
            <a:r>
              <a:rPr lang="zh-TW" altLang="en-US" dirty="0">
                <a:cs typeface="Times New Roman" pitchFamily="18" charset="0"/>
              </a:rPr>
              <a:t>沿水平面拖移 </a:t>
            </a:r>
            <a:r>
              <a:rPr lang="en-US" altLang="zh-TW" dirty="0">
                <a:cs typeface="Times New Roman" pitchFamily="18" charset="0"/>
              </a:rPr>
              <a:t>2 m </a:t>
            </a:r>
            <a:r>
              <a:rPr lang="zh-TW" altLang="en-US" dirty="0">
                <a:cs typeface="Times New Roman" pitchFamily="18" charset="0"/>
              </a:rPr>
              <a:t>的距離</a:t>
            </a:r>
            <a:r>
              <a:rPr lang="en-US" altLang="zh-TW" dirty="0">
                <a:cs typeface="Times New Roman" pitchFamily="18" charset="0"/>
              </a:rPr>
              <a:t>(</a:t>
            </a:r>
            <a:r>
              <a:rPr lang="zh-TW" altLang="en-US" dirty="0">
                <a:cs typeface="Times New Roman" pitchFamily="18" charset="0"/>
              </a:rPr>
              <a:t>圖</a:t>
            </a:r>
            <a:r>
              <a:rPr lang="en-US" altLang="zh-TW" dirty="0">
                <a:cs typeface="Times New Roman" pitchFamily="18" charset="0"/>
              </a:rPr>
              <a:t>7.11)</a:t>
            </a:r>
            <a:r>
              <a:rPr lang="zh-TW" altLang="en-US" dirty="0">
                <a:cs typeface="Times New Roman" pitchFamily="18" charset="0"/>
              </a:rPr>
              <a:t>。其初速率為 </a:t>
            </a:r>
            <a:r>
              <a:rPr lang="en-US" altLang="zh-TW" dirty="0">
                <a:cs typeface="Times New Roman" pitchFamily="18" charset="0"/>
              </a:rPr>
              <a:t>3 m/s</a:t>
            </a:r>
            <a:r>
              <a:rPr lang="zh-TW" altLang="en-US" dirty="0">
                <a:cs typeface="Times New Roman" pitchFamily="18" charset="0"/>
              </a:rPr>
              <a:t>，而 </a:t>
            </a:r>
            <a:r>
              <a:rPr lang="en-US" altLang="zh-TW" i="1" dirty="0" err="1">
                <a:cs typeface="Times New Roman" pitchFamily="18" charset="0"/>
              </a:rPr>
              <a:t>μ</a:t>
            </a:r>
            <a:r>
              <a:rPr lang="en-US" altLang="zh-TW" baseline="-25000" dirty="0" err="1">
                <a:cs typeface="Times New Roman" pitchFamily="18" charset="0"/>
              </a:rPr>
              <a:t>k</a:t>
            </a:r>
            <a:r>
              <a:rPr lang="en-US" altLang="zh-TW" dirty="0">
                <a:cs typeface="Times New Roman" pitchFamily="18" charset="0"/>
              </a:rPr>
              <a:t> = 1/8</a:t>
            </a:r>
            <a:r>
              <a:rPr lang="zh-TW" altLang="en-US" dirty="0">
                <a:cs typeface="Times New Roman" pitchFamily="18" charset="0"/>
              </a:rPr>
              <a:t>。試求：</a:t>
            </a:r>
            <a:r>
              <a:rPr lang="en-US" altLang="zh-TW" dirty="0">
                <a:cs typeface="Times New Roman" pitchFamily="18" charset="0"/>
              </a:rPr>
              <a:t>(a) </a:t>
            </a:r>
            <a:r>
              <a:rPr lang="zh-TW" altLang="en-US" dirty="0">
                <a:cs typeface="Times New Roman" pitchFamily="18" charset="0"/>
              </a:rPr>
              <a:t>物塊動能的變化；</a:t>
            </a:r>
            <a:r>
              <a:rPr lang="en-US" altLang="zh-TW" dirty="0">
                <a:cs typeface="Times New Roman" pitchFamily="18" charset="0"/>
              </a:rPr>
              <a:t>(b) </a:t>
            </a:r>
            <a:r>
              <a:rPr lang="zh-TW" altLang="en-US" dirty="0">
                <a:cs typeface="Times New Roman" pitchFamily="18" charset="0"/>
              </a:rPr>
              <a:t>末速率。</a:t>
            </a:r>
          </a:p>
          <a:p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F8B3051-4D46-4320-B3C3-B63586698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7</a:t>
            </a:r>
            <a:r>
              <a:rPr lang="zh-TW" altLang="en-US"/>
              <a:t>章 功與能</a:t>
            </a:r>
            <a:endParaRPr lang="en-GB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DEAD553-927F-4B53-858C-A31C47556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33</a:t>
            </a:fld>
            <a:endParaRPr lang="en-GB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4AC70E3-5C4A-4800-B1A8-5C3F008EB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910" y="4015318"/>
            <a:ext cx="2983230" cy="2366010"/>
          </a:xfrm>
          <a:prstGeom prst="rect">
            <a:avLst/>
          </a:prstGeom>
        </p:spPr>
      </p:pic>
      <p:sp>
        <p:nvSpPr>
          <p:cNvPr id="10" name="箭號: 有線條的向右箭號 9">
            <a:hlinkClick r:id="rId3" action="ppaction://hlinkfile"/>
            <a:extLst>
              <a:ext uri="{FF2B5EF4-FFF2-40B4-BE49-F238E27FC236}">
                <a16:creationId xmlns:a16="http://schemas.microsoft.com/office/drawing/2014/main" id="{BE323258-7C5C-408B-B701-14419411126E}"/>
              </a:ext>
            </a:extLst>
          </p:cNvPr>
          <p:cNvSpPr/>
          <p:nvPr/>
        </p:nvSpPr>
        <p:spPr>
          <a:xfrm>
            <a:off x="827584" y="4365104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85937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2B32F-525A-4DA3-94E9-4D00616CB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練習題</a:t>
            </a: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A66154D-5064-4F98-A166-A0E0C080ED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cs typeface="Times New Roman" pitchFamily="18" charset="0"/>
              </a:rPr>
              <a:t>在例題</a:t>
            </a:r>
            <a:r>
              <a:rPr lang="en-US" altLang="zh-TW" dirty="0">
                <a:cs typeface="Times New Roman" pitchFamily="18" charset="0"/>
              </a:rPr>
              <a:t>7.3 </a:t>
            </a:r>
            <a:r>
              <a:rPr lang="zh-TW" altLang="en-US" dirty="0">
                <a:cs typeface="Times New Roman" pitchFamily="18" charset="0"/>
              </a:rPr>
              <a:t>中，如果物塊到達</a:t>
            </a:r>
            <a:r>
              <a:rPr lang="en-US" altLang="zh-TW" dirty="0">
                <a:cs typeface="Times New Roman" pitchFamily="18" charset="0"/>
              </a:rPr>
              <a:t>(b) </a:t>
            </a:r>
            <a:r>
              <a:rPr lang="zh-TW" altLang="en-US" dirty="0">
                <a:cs typeface="Times New Roman" pitchFamily="18" charset="0"/>
              </a:rPr>
              <a:t>部分中的速率時就把力移除，則物塊會走多遠才停下來？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38BC21F-243A-4A65-9C38-8E7C2A87A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7</a:t>
            </a:r>
            <a:r>
              <a:rPr lang="zh-TW" altLang="en-US"/>
              <a:t>章 功與能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70988D1-C6D9-4079-939F-565F0849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34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972AA63-7BA2-4A0F-AB8D-19742CDAA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910" y="4015318"/>
            <a:ext cx="2983230" cy="236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4564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DB8522-B778-433B-AECE-5532ECC18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例題 </a:t>
            </a:r>
            <a:r>
              <a:rPr lang="en-US" altLang="zh-TW" dirty="0"/>
              <a:t>7.4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29067FF-4D3B-43F0-8C06-4D2C9121F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2492896"/>
            <a:ext cx="5297487" cy="3744416"/>
          </a:xfrm>
        </p:spPr>
        <p:txBody>
          <a:bodyPr>
            <a:normAutofit/>
          </a:bodyPr>
          <a:lstStyle/>
          <a:p>
            <a:r>
              <a:rPr lang="zh-TW" altLang="en-US" dirty="0"/>
              <a:t>質量為 </a:t>
            </a:r>
            <a:r>
              <a:rPr lang="en-US" altLang="zh-TW" i="1" dirty="0"/>
              <a:t>m </a:t>
            </a:r>
            <a:r>
              <a:rPr lang="en-US" altLang="zh-TW" dirty="0"/>
              <a:t>= 2 kg </a:t>
            </a:r>
            <a:r>
              <a:rPr lang="zh-TW" altLang="en-US" dirty="0"/>
              <a:t>的物塊，繫於彈力常數為 </a:t>
            </a:r>
            <a:r>
              <a:rPr lang="en-US" altLang="zh-TW" i="1" dirty="0"/>
              <a:t>k </a:t>
            </a:r>
            <a:r>
              <a:rPr lang="en-US" altLang="zh-TW" dirty="0"/>
              <a:t>= 8 N/m </a:t>
            </a:r>
            <a:r>
              <a:rPr lang="zh-TW" altLang="en-US" dirty="0"/>
              <a:t>的彈簧上</a:t>
            </a:r>
            <a:r>
              <a:rPr lang="en-US" altLang="zh-TW" dirty="0"/>
              <a:t>(</a:t>
            </a:r>
            <a:r>
              <a:rPr lang="zh-TW" altLang="en-US" dirty="0"/>
              <a:t>參見圖</a:t>
            </a:r>
            <a:r>
              <a:rPr lang="en-US" altLang="zh-TW" dirty="0"/>
              <a:t>7.12)</a:t>
            </a:r>
            <a:r>
              <a:rPr lang="zh-TW" altLang="en-US" dirty="0"/>
              <a:t>。物塊沿 </a:t>
            </a:r>
            <a:r>
              <a:rPr lang="en-US" altLang="zh-TW" i="1" dirty="0" err="1">
                <a:cs typeface="Times New Roman" pitchFamily="18" charset="0"/>
              </a:rPr>
              <a:t>μ</a:t>
            </a:r>
            <a:r>
              <a:rPr lang="en-US" altLang="zh-TW" baseline="-25000" dirty="0" err="1">
                <a:cs typeface="Times New Roman" pitchFamily="18" charset="0"/>
              </a:rPr>
              <a:t>k</a:t>
            </a:r>
            <a:r>
              <a:rPr lang="en-US" altLang="zh-TW" dirty="0">
                <a:cs typeface="Times New Roman" pitchFamily="18" charset="0"/>
              </a:rPr>
              <a:t> = 1/8 </a:t>
            </a:r>
            <a:r>
              <a:rPr lang="zh-TW" altLang="en-US" dirty="0"/>
              <a:t>，</a:t>
            </a:r>
            <a:r>
              <a:rPr lang="en-US" altLang="zh-TW" i="1" dirty="0"/>
              <a:t>θ </a:t>
            </a:r>
            <a:r>
              <a:rPr lang="en-US" altLang="zh-TW" dirty="0"/>
              <a:t>= 37° </a:t>
            </a:r>
            <a:r>
              <a:rPr lang="zh-TW" altLang="en-US" dirty="0"/>
              <a:t>的斜面滑動。設物塊由靜止出發時彈簧未伸長，則它沿斜面滑下一段距離 </a:t>
            </a:r>
            <a:r>
              <a:rPr lang="en-US" altLang="zh-TW" i="1" dirty="0"/>
              <a:t>d </a:t>
            </a:r>
            <a:r>
              <a:rPr lang="en-US" altLang="zh-TW" dirty="0"/>
              <a:t>= 0.5 m</a:t>
            </a:r>
            <a:r>
              <a:rPr lang="zh-TW" altLang="en-US" dirty="0"/>
              <a:t>時，速率為何？</a:t>
            </a:r>
            <a:endParaRPr lang="en-US" altLang="zh-TW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A18DABA-0557-4130-887D-5CFA8CE8C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7</a:t>
            </a:r>
            <a:r>
              <a:rPr lang="zh-TW" altLang="en-US"/>
              <a:t>章 功與能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C293306-F70E-428F-AF4B-A4DA3107C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35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3894E6A-3922-49BB-B057-3512FC0B6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2501821"/>
            <a:ext cx="3009900" cy="3276600"/>
          </a:xfrm>
          <a:prstGeom prst="rect">
            <a:avLst/>
          </a:prstGeom>
        </p:spPr>
      </p:pic>
      <p:sp>
        <p:nvSpPr>
          <p:cNvPr id="7" name="箭號: 有線條的向右箭號 6">
            <a:hlinkClick r:id="rId3" action="ppaction://hlinkfile"/>
            <a:extLst>
              <a:ext uri="{FF2B5EF4-FFF2-40B4-BE49-F238E27FC236}">
                <a16:creationId xmlns:a16="http://schemas.microsoft.com/office/drawing/2014/main" id="{3976AAF4-77DF-4102-8F8E-A79DDBC5610D}"/>
              </a:ext>
            </a:extLst>
          </p:cNvPr>
          <p:cNvSpPr/>
          <p:nvPr/>
        </p:nvSpPr>
        <p:spPr>
          <a:xfrm>
            <a:off x="827584" y="5661248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72587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83C81D-C9FE-43DD-B266-488608DC6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例題 </a:t>
            </a:r>
            <a:r>
              <a:rPr lang="en-US" altLang="zh-TW" dirty="0"/>
              <a:t>7.5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3C89804-6FAF-43C4-B92B-7208B5AC61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cs typeface="Times New Roman" pitchFamily="18" charset="0"/>
              </a:rPr>
              <a:t>一個 </a:t>
            </a:r>
            <a:r>
              <a:rPr lang="en-US" altLang="zh-TW" dirty="0">
                <a:cs typeface="Times New Roman" pitchFamily="18" charset="0"/>
              </a:rPr>
              <a:t>200 g </a:t>
            </a:r>
            <a:r>
              <a:rPr lang="zh-TW" altLang="en-US" dirty="0">
                <a:cs typeface="Times New Roman" pitchFamily="18" charset="0"/>
              </a:rPr>
              <a:t>的球，以 </a:t>
            </a:r>
            <a:r>
              <a:rPr lang="en-US" altLang="zh-TW" dirty="0">
                <a:cs typeface="Times New Roman" pitchFamily="18" charset="0"/>
              </a:rPr>
              <a:t>20 m/s </a:t>
            </a:r>
            <a:r>
              <a:rPr lang="zh-TW" altLang="en-US" dirty="0">
                <a:cs typeface="Times New Roman" pitchFamily="18" charset="0"/>
              </a:rPr>
              <a:t>的初速率垂直上拋，可升到 </a:t>
            </a:r>
            <a:r>
              <a:rPr lang="en-US" altLang="zh-TW" dirty="0">
                <a:cs typeface="Times New Roman" pitchFamily="18" charset="0"/>
              </a:rPr>
              <a:t>18 m </a:t>
            </a:r>
            <a:r>
              <a:rPr lang="zh-TW" altLang="en-US" dirty="0">
                <a:cs typeface="Times New Roman" pitchFamily="18" charset="0"/>
              </a:rPr>
              <a:t>的最大高度。試求：</a:t>
            </a:r>
            <a:r>
              <a:rPr lang="en-US" altLang="zh-TW" dirty="0">
                <a:cs typeface="Times New Roman" pitchFamily="18" charset="0"/>
              </a:rPr>
              <a:t>(a) </a:t>
            </a:r>
            <a:r>
              <a:rPr lang="zh-TW" altLang="en-US" dirty="0">
                <a:cs typeface="Times New Roman" pitchFamily="18" charset="0"/>
              </a:rPr>
              <a:t>其動能的變化；</a:t>
            </a:r>
            <a:r>
              <a:rPr lang="en-US" altLang="zh-TW" dirty="0">
                <a:cs typeface="Times New Roman" pitchFamily="18" charset="0"/>
              </a:rPr>
              <a:t>(b) </a:t>
            </a:r>
            <a:r>
              <a:rPr lang="zh-TW" altLang="en-US" dirty="0">
                <a:cs typeface="Times New Roman" pitchFamily="18" charset="0"/>
              </a:rPr>
              <a:t>重力所作的功；</a:t>
            </a:r>
            <a:r>
              <a:rPr lang="en-US" altLang="zh-TW" dirty="0">
                <a:cs typeface="Times New Roman" pitchFamily="18" charset="0"/>
              </a:rPr>
              <a:t>(c) </a:t>
            </a:r>
            <a:r>
              <a:rPr lang="zh-TW" altLang="en-US" dirty="0">
                <a:cs typeface="Times New Roman" pitchFamily="18" charset="0"/>
              </a:rPr>
              <a:t>前面求得的這兩個量是否相等？為什麼？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642992C-7958-45A5-827D-86CA841E3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7</a:t>
            </a:r>
            <a:r>
              <a:rPr lang="zh-TW" altLang="en-US"/>
              <a:t>章 功與能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812DF41-5ED3-44F2-A004-EBF419182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36</a:t>
            </a:fld>
            <a:endParaRPr lang="en-GB"/>
          </a:p>
        </p:txBody>
      </p:sp>
      <p:sp>
        <p:nvSpPr>
          <p:cNvPr id="6" name="箭號: 有線條的向右箭號 5">
            <a:hlinkClick r:id="rId2" action="ppaction://hlinkfile"/>
            <a:extLst>
              <a:ext uri="{FF2B5EF4-FFF2-40B4-BE49-F238E27FC236}">
                <a16:creationId xmlns:a16="http://schemas.microsoft.com/office/drawing/2014/main" id="{1BB8477E-A492-4C48-92BE-EC7D6116DE95}"/>
              </a:ext>
            </a:extLst>
          </p:cNvPr>
          <p:cNvSpPr/>
          <p:nvPr/>
        </p:nvSpPr>
        <p:spPr>
          <a:xfrm>
            <a:off x="827584" y="4365104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79591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7C768D-2AD7-4647-92FC-1E3383AFD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7.4 </a:t>
            </a:r>
            <a:r>
              <a:rPr lang="zh-TW" altLang="en-US" dirty="0"/>
              <a:t>功率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28B303FF-2599-41C8-A358-101EF095B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b="1" dirty="0">
                <a:solidFill>
                  <a:srgbClr val="C00000"/>
                </a:solidFill>
                <a:cs typeface="Times New Roman" pitchFamily="18" charset="0"/>
              </a:rPr>
              <a:t>機械功率</a:t>
            </a:r>
            <a:r>
              <a:rPr lang="en-US" altLang="zh-TW" dirty="0">
                <a:cs typeface="Times New Roman" pitchFamily="18" charset="0"/>
              </a:rPr>
              <a:t>(mechanical power)</a:t>
            </a:r>
            <a:r>
              <a:rPr lang="zh-TW" altLang="en-US" dirty="0">
                <a:cs typeface="Times New Roman" pitchFamily="18" charset="0"/>
              </a:rPr>
              <a:t>定義為作功的速率，如果在 </a:t>
            </a:r>
            <a:r>
              <a:rPr lang="el-GR" altLang="zh-TW" dirty="0">
                <a:cs typeface="Times New Roman" pitchFamily="18" charset="0"/>
              </a:rPr>
              <a:t>Δ</a:t>
            </a:r>
            <a:r>
              <a:rPr lang="en-US" altLang="zh-TW" i="1" dirty="0">
                <a:cs typeface="Times New Roman" pitchFamily="18" charset="0"/>
              </a:rPr>
              <a:t>t </a:t>
            </a:r>
            <a:r>
              <a:rPr lang="zh-TW" altLang="en-US" dirty="0">
                <a:cs typeface="Times New Roman" pitchFamily="18" charset="0"/>
              </a:rPr>
              <a:t>的時間內，作了</a:t>
            </a:r>
            <a:r>
              <a:rPr lang="el-GR" altLang="zh-TW" dirty="0">
                <a:cs typeface="Times New Roman" pitchFamily="18" charset="0"/>
              </a:rPr>
              <a:t>Δ</a:t>
            </a:r>
            <a:r>
              <a:rPr lang="en-US" altLang="zh-TW" i="1" dirty="0">
                <a:cs typeface="Times New Roman" pitchFamily="18" charset="0"/>
              </a:rPr>
              <a:t>W</a:t>
            </a:r>
            <a:r>
              <a:rPr lang="en-US" altLang="zh-TW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的功，則定義平均功率為</a:t>
            </a:r>
            <a:endParaRPr lang="en-US" altLang="zh-TW" dirty="0">
              <a:cs typeface="Times New Roman" pitchFamily="18" charset="0"/>
            </a:endParaRPr>
          </a:p>
          <a:p>
            <a:pPr>
              <a:buNone/>
            </a:pPr>
            <a:endParaRPr lang="zh-TW" altLang="en-US" dirty="0">
              <a:cs typeface="Times New Roman" pitchFamily="18" charset="0"/>
            </a:endParaRPr>
          </a:p>
          <a:p>
            <a:r>
              <a:rPr lang="zh-TW" altLang="en-US" dirty="0">
                <a:cs typeface="Times New Roman" pitchFamily="18" charset="0"/>
              </a:rPr>
              <a:t>功率的 </a:t>
            </a:r>
            <a:r>
              <a:rPr lang="en-US" altLang="zh-TW" dirty="0">
                <a:cs typeface="Times New Roman" pitchFamily="18" charset="0"/>
              </a:rPr>
              <a:t>SI </a:t>
            </a:r>
            <a:r>
              <a:rPr lang="zh-TW" altLang="en-US" dirty="0">
                <a:cs typeface="Times New Roman" pitchFamily="18" charset="0"/>
              </a:rPr>
              <a:t>單位為 </a:t>
            </a:r>
            <a:r>
              <a:rPr lang="en-US" altLang="zh-TW" dirty="0">
                <a:cs typeface="Times New Roman" pitchFamily="18" charset="0"/>
              </a:rPr>
              <a:t>J/s</a:t>
            </a:r>
            <a:r>
              <a:rPr lang="zh-TW" altLang="en-US" dirty="0">
                <a:cs typeface="Times New Roman" pitchFamily="18" charset="0"/>
              </a:rPr>
              <a:t>，為紀念瓦特</a:t>
            </a:r>
            <a:r>
              <a:rPr lang="en-US" altLang="zh-TW" dirty="0">
                <a:cs typeface="Times New Roman" pitchFamily="18" charset="0"/>
              </a:rPr>
              <a:t>(James Watt)</a:t>
            </a:r>
            <a:r>
              <a:rPr lang="zh-TW" altLang="en-US" dirty="0">
                <a:cs typeface="Times New Roman" pitchFamily="18" charset="0"/>
              </a:rPr>
              <a:t>而命名為瓦特 </a:t>
            </a:r>
            <a:r>
              <a:rPr lang="en-US" altLang="zh-TW" dirty="0">
                <a:cs typeface="Times New Roman" pitchFamily="18" charset="0"/>
              </a:rPr>
              <a:t>(W)</a:t>
            </a:r>
            <a:r>
              <a:rPr lang="zh-TW" altLang="en-US" dirty="0">
                <a:cs typeface="Times New Roman" pitchFamily="18" charset="0"/>
              </a:rPr>
              <a:t>；亦即 </a:t>
            </a:r>
            <a:r>
              <a:rPr lang="en-US" altLang="zh-TW" dirty="0">
                <a:cs typeface="Times New Roman" pitchFamily="18" charset="0"/>
              </a:rPr>
              <a:t>1 W = 1 J/s</a:t>
            </a:r>
            <a:r>
              <a:rPr lang="zh-TW" altLang="en-US" dirty="0">
                <a:cs typeface="Times New Roman" pitchFamily="18" charset="0"/>
              </a:rPr>
              <a:t>。瞬時機械功率是 </a:t>
            </a:r>
            <a:r>
              <a:rPr lang="en-US" altLang="zh-TW" dirty="0" err="1">
                <a:cs typeface="Times New Roman" pitchFamily="18" charset="0"/>
              </a:rPr>
              <a:t>Δ</a:t>
            </a:r>
            <a:r>
              <a:rPr lang="en-US" altLang="zh-TW" i="1" dirty="0" err="1">
                <a:cs typeface="Times New Roman" pitchFamily="18" charset="0"/>
              </a:rPr>
              <a:t>t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→ </a:t>
            </a:r>
            <a:r>
              <a:rPr lang="en-US" altLang="zh-TW" dirty="0">
                <a:cs typeface="Times New Roman" pitchFamily="18" charset="0"/>
              </a:rPr>
              <a:t>0 </a:t>
            </a:r>
            <a:r>
              <a:rPr lang="zh-TW" altLang="en-US" dirty="0">
                <a:cs typeface="Times New Roman" pitchFamily="18" charset="0"/>
              </a:rPr>
              <a:t>時 </a:t>
            </a:r>
            <a:r>
              <a:rPr lang="en-US" altLang="zh-TW" i="1" dirty="0">
                <a:cs typeface="Times New Roman" pitchFamily="18" charset="0"/>
              </a:rPr>
              <a:t>P</a:t>
            </a:r>
            <a:r>
              <a:rPr lang="en-US" altLang="zh-TW" baseline="-25000" dirty="0">
                <a:cs typeface="Times New Roman" pitchFamily="18" charset="0"/>
              </a:rPr>
              <a:t>av </a:t>
            </a:r>
            <a:r>
              <a:rPr lang="zh-TW" altLang="en-US" dirty="0">
                <a:cs typeface="Times New Roman" pitchFamily="18" charset="0"/>
              </a:rPr>
              <a:t>的極限值； 亦即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20AE6BC-E912-4643-90E9-F37605E35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7</a:t>
            </a:r>
            <a:r>
              <a:rPr lang="zh-TW" altLang="en-US"/>
              <a:t>章 功與能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081890B-4835-46FD-8A64-ECC6E551C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37</a:t>
            </a:fld>
            <a:endParaRPr lang="en-GB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26C131C-F125-4DDB-B799-8488FD970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2" y="2492896"/>
            <a:ext cx="5534025" cy="81343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CC0E14E-8BBF-4997-9623-AB46C41A3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623" y="5085184"/>
            <a:ext cx="5520690" cy="77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404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87451D-466B-468B-9038-39281811A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7.4 </a:t>
            </a:r>
            <a:r>
              <a:rPr lang="zh-TW" altLang="en-US"/>
              <a:t>功率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DCE42E-22C9-4004-8D79-7ACF99A8C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itchFamily="18" charset="0"/>
              </a:rPr>
              <a:t>一力 </a:t>
            </a:r>
            <a:r>
              <a:rPr lang="en-US" altLang="zh-TW" b="1" dirty="0">
                <a:cs typeface="Times New Roman" pitchFamily="18" charset="0"/>
              </a:rPr>
              <a:t>F </a:t>
            </a:r>
            <a:r>
              <a:rPr lang="zh-TW" altLang="en-US" dirty="0">
                <a:cs typeface="Times New Roman" pitchFamily="18" charset="0"/>
              </a:rPr>
              <a:t>作用於物體，而有無限小的位移 </a:t>
            </a:r>
            <a:r>
              <a:rPr lang="en-US" altLang="zh-TW" i="1" dirty="0">
                <a:cs typeface="Times New Roman" pitchFamily="18" charset="0"/>
              </a:rPr>
              <a:t>d</a:t>
            </a:r>
            <a:r>
              <a:rPr lang="en-US" altLang="zh-TW" b="1" dirty="0">
                <a:cs typeface="Times New Roman" pitchFamily="18" charset="0"/>
              </a:rPr>
              <a:t>s </a:t>
            </a:r>
            <a:r>
              <a:rPr lang="zh-TW" altLang="en-US" dirty="0">
                <a:cs typeface="Times New Roman" pitchFamily="18" charset="0"/>
              </a:rPr>
              <a:t>時，所作的功為 </a:t>
            </a:r>
            <a:r>
              <a:rPr lang="en-US" altLang="zh-TW" dirty="0" err="1">
                <a:cs typeface="Times New Roman" pitchFamily="18" charset="0"/>
              </a:rPr>
              <a:t>d</a:t>
            </a:r>
            <a:r>
              <a:rPr lang="en-US" altLang="zh-TW" i="1" dirty="0" err="1">
                <a:cs typeface="Times New Roman" pitchFamily="18" charset="0"/>
              </a:rPr>
              <a:t>W</a:t>
            </a:r>
            <a:r>
              <a:rPr lang="en-US" altLang="zh-TW" dirty="0">
                <a:cs typeface="Times New Roman" pitchFamily="18" charset="0"/>
              </a:rPr>
              <a:t> = </a:t>
            </a:r>
            <a:r>
              <a:rPr lang="en-US" altLang="zh-TW" b="1" dirty="0">
                <a:cs typeface="Times New Roman" pitchFamily="18" charset="0"/>
              </a:rPr>
              <a:t>F </a:t>
            </a:r>
            <a:r>
              <a:rPr lang="en-US" altLang="zh-TW" dirty="0">
                <a:cs typeface="Times New Roman" pitchFamily="18" charset="0"/>
              </a:rPr>
              <a:t>· d</a:t>
            </a:r>
            <a:r>
              <a:rPr lang="en-US" altLang="zh-TW" b="1" dirty="0">
                <a:cs typeface="Times New Roman" pitchFamily="18" charset="0"/>
              </a:rPr>
              <a:t>s</a:t>
            </a:r>
            <a:r>
              <a:rPr lang="zh-TW" altLang="en-US" b="1" dirty="0">
                <a:cs typeface="Times New Roman" pitchFamily="18" charset="0"/>
              </a:rPr>
              <a:t>。</a:t>
            </a:r>
            <a:r>
              <a:rPr lang="zh-TW" altLang="en-US" dirty="0">
                <a:cs typeface="Times New Roman" pitchFamily="18" charset="0"/>
              </a:rPr>
              <a:t>因物體的速度為 </a:t>
            </a:r>
            <a:r>
              <a:rPr lang="en-US" altLang="zh-TW" b="1" dirty="0">
                <a:cs typeface="Times New Roman" pitchFamily="18" charset="0"/>
              </a:rPr>
              <a:t>v </a:t>
            </a:r>
            <a:r>
              <a:rPr lang="en-US" altLang="zh-TW" dirty="0">
                <a:cs typeface="Times New Roman" pitchFamily="18" charset="0"/>
              </a:rPr>
              <a:t>= </a:t>
            </a:r>
            <a:r>
              <a:rPr lang="en-US" altLang="zh-TW" i="1" dirty="0">
                <a:cs typeface="Times New Roman" pitchFamily="18" charset="0"/>
              </a:rPr>
              <a:t>d</a:t>
            </a:r>
            <a:r>
              <a:rPr lang="en-US" altLang="zh-TW" b="1" dirty="0">
                <a:cs typeface="Times New Roman" pitchFamily="18" charset="0"/>
              </a:rPr>
              <a:t>s</a:t>
            </a:r>
            <a:r>
              <a:rPr lang="en-US" altLang="zh-TW" dirty="0">
                <a:cs typeface="Times New Roman" pitchFamily="18" charset="0"/>
              </a:rPr>
              <a:t>/</a:t>
            </a:r>
            <a:r>
              <a:rPr lang="en-US" altLang="zh-TW" i="1" dirty="0">
                <a:cs typeface="Times New Roman" pitchFamily="18" charset="0"/>
              </a:rPr>
              <a:t>dt</a:t>
            </a:r>
            <a:r>
              <a:rPr lang="zh-TW" altLang="en-US" dirty="0">
                <a:cs typeface="Times New Roman" pitchFamily="18" charset="0"/>
              </a:rPr>
              <a:t>，故</a:t>
            </a:r>
            <a:r>
              <a:rPr lang="zh-TW" altLang="en-US" dirty="0">
                <a:solidFill>
                  <a:srgbClr val="C00000"/>
                </a:solidFill>
                <a:cs typeface="Times New Roman" pitchFamily="18" charset="0"/>
              </a:rPr>
              <a:t>瞬時機械功率</a:t>
            </a:r>
            <a:r>
              <a:rPr lang="zh-TW" altLang="en-US" dirty="0">
                <a:cs typeface="Times New Roman" pitchFamily="18" charset="0"/>
              </a:rPr>
              <a:t>可寫為 </a:t>
            </a:r>
            <a:r>
              <a:rPr lang="en-US" altLang="zh-TW" i="1" dirty="0">
                <a:cs typeface="Times New Roman" pitchFamily="18" charset="0"/>
              </a:rPr>
              <a:t>P</a:t>
            </a:r>
            <a:r>
              <a:rPr lang="en-US" altLang="zh-TW" b="1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= </a:t>
            </a:r>
            <a:r>
              <a:rPr lang="en-US" altLang="zh-TW" i="1" dirty="0" err="1">
                <a:cs typeface="Times New Roman" pitchFamily="18" charset="0"/>
              </a:rPr>
              <a:t>dW</a:t>
            </a:r>
            <a:r>
              <a:rPr lang="en-US" altLang="zh-TW" dirty="0">
                <a:cs typeface="Times New Roman" pitchFamily="18" charset="0"/>
              </a:rPr>
              <a:t>/</a:t>
            </a:r>
            <a:r>
              <a:rPr lang="en-US" altLang="zh-TW" i="1" dirty="0">
                <a:cs typeface="Times New Roman" pitchFamily="18" charset="0"/>
              </a:rPr>
              <a:t>dt</a:t>
            </a:r>
            <a:r>
              <a:rPr lang="en-US" altLang="zh-TW" dirty="0">
                <a:cs typeface="Times New Roman" pitchFamily="18" charset="0"/>
              </a:rPr>
              <a:t> = </a:t>
            </a:r>
            <a:r>
              <a:rPr lang="en-US" altLang="zh-TW" b="1" dirty="0">
                <a:cs typeface="Times New Roman" pitchFamily="18" charset="0"/>
              </a:rPr>
              <a:t>F </a:t>
            </a:r>
            <a:r>
              <a:rPr lang="en-US" altLang="zh-TW" dirty="0">
                <a:cs typeface="Times New Roman" pitchFamily="18" charset="0"/>
              </a:rPr>
              <a:t>·</a:t>
            </a:r>
            <a:r>
              <a:rPr lang="en-US" altLang="zh-TW" b="1" dirty="0">
                <a:cs typeface="Times New Roman" pitchFamily="18" charset="0"/>
              </a:rPr>
              <a:t> </a:t>
            </a:r>
            <a:r>
              <a:rPr lang="en-US" altLang="zh-TW" i="1" dirty="0">
                <a:cs typeface="Times New Roman" pitchFamily="18" charset="0"/>
              </a:rPr>
              <a:t>d</a:t>
            </a:r>
            <a:r>
              <a:rPr lang="en-US" altLang="zh-TW" b="1" dirty="0">
                <a:cs typeface="Times New Roman" pitchFamily="18" charset="0"/>
              </a:rPr>
              <a:t>s</a:t>
            </a:r>
            <a:r>
              <a:rPr lang="en-US" altLang="zh-TW" dirty="0">
                <a:cs typeface="Times New Roman" pitchFamily="18" charset="0"/>
              </a:rPr>
              <a:t>/</a:t>
            </a:r>
            <a:r>
              <a:rPr lang="en-US" altLang="zh-TW" i="1" dirty="0">
                <a:cs typeface="Times New Roman" pitchFamily="18" charset="0"/>
              </a:rPr>
              <a:t>dt</a:t>
            </a:r>
            <a:r>
              <a:rPr lang="zh-TW" altLang="en-US" dirty="0">
                <a:cs typeface="Times New Roman" pitchFamily="18" charset="0"/>
              </a:rPr>
              <a:t>，或</a:t>
            </a:r>
            <a:br>
              <a:rPr lang="en-US" altLang="zh-TW" dirty="0">
                <a:cs typeface="Times New Roman" pitchFamily="18" charset="0"/>
              </a:rPr>
            </a:br>
            <a:endParaRPr lang="en-US" altLang="zh-TW" dirty="0">
              <a:cs typeface="Times New Roman" pitchFamily="18" charset="0"/>
            </a:endParaRPr>
          </a:p>
          <a:p>
            <a:endParaRPr lang="en-US" altLang="zh-TW" sz="900" dirty="0">
              <a:cs typeface="Times New Roman" pitchFamily="18" charset="0"/>
            </a:endParaRPr>
          </a:p>
          <a:p>
            <a:r>
              <a:rPr lang="zh-TW" altLang="en-US" dirty="0">
                <a:cs typeface="Times New Roman" pitchFamily="18" charset="0"/>
              </a:rPr>
              <a:t>功率的另一種單位為</a:t>
            </a:r>
            <a:r>
              <a:rPr lang="zh-TW" altLang="en-US" dirty="0">
                <a:solidFill>
                  <a:srgbClr val="C00000"/>
                </a:solidFill>
                <a:cs typeface="Times New Roman" pitchFamily="18" charset="0"/>
              </a:rPr>
              <a:t>馬力</a:t>
            </a:r>
            <a:r>
              <a:rPr lang="en-US" altLang="zh-TW" dirty="0">
                <a:cs typeface="Times New Roman" pitchFamily="18" charset="0"/>
              </a:rPr>
              <a:t>(horsepower</a:t>
            </a:r>
            <a:r>
              <a:rPr lang="zh-TW" altLang="en-US" dirty="0">
                <a:cs typeface="Times New Roman" pitchFamily="18" charset="0"/>
              </a:rPr>
              <a:t>；</a:t>
            </a:r>
            <a:r>
              <a:rPr lang="en-US" altLang="zh-TW" dirty="0">
                <a:cs typeface="Times New Roman" pitchFamily="18" charset="0"/>
              </a:rPr>
              <a:t>hp)</a:t>
            </a:r>
          </a:p>
          <a:p>
            <a:r>
              <a:rPr lang="en-US" altLang="zh-TW" dirty="0">
                <a:cs typeface="Times New Roman" pitchFamily="18" charset="0"/>
              </a:rPr>
              <a:t>1 hp = 746 W</a:t>
            </a:r>
            <a:r>
              <a:rPr lang="zh-TW" altLang="en-US" dirty="0">
                <a:cs typeface="Times New Roman" pitchFamily="18" charset="0"/>
              </a:rPr>
              <a:t>。這是瓦特原先依據馬長期所能輸出的功率來定義的，其數值取為 </a:t>
            </a:r>
            <a:r>
              <a:rPr lang="en-US" altLang="zh-TW" dirty="0">
                <a:cs typeface="Times New Roman" pitchFamily="18" charset="0"/>
              </a:rPr>
              <a:t>550 ft </a:t>
            </a:r>
            <a:r>
              <a:rPr lang="en-US" altLang="zh-TW" dirty="0" err="1">
                <a:cs typeface="Times New Roman" pitchFamily="18" charset="0"/>
              </a:rPr>
              <a:t>lb</a:t>
            </a:r>
            <a:r>
              <a:rPr lang="en-US" altLang="zh-TW" dirty="0">
                <a:cs typeface="Times New Roman" pitchFamily="18" charset="0"/>
              </a:rPr>
              <a:t>/s</a:t>
            </a:r>
            <a:r>
              <a:rPr lang="zh-TW" altLang="en-US" dirty="0">
                <a:cs typeface="Times New Roman" pitchFamily="18" charset="0"/>
              </a:rPr>
              <a:t>。瓦特採用此種單位來為他的蒸氣機評定等級。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305507D-A21F-422B-87D8-158DB0621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7</a:t>
            </a:r>
            <a:r>
              <a:rPr lang="zh-TW" altLang="en-US"/>
              <a:t>章 功與能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B37B091-B03F-4F71-A7C9-86ECC9DB2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38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EDDBC35-3E7C-47D8-8488-5BC8A2C31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112" y="2948940"/>
            <a:ext cx="5500688" cy="48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201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2F01E9-914C-417B-87E8-7304DB99C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7.4 </a:t>
            </a:r>
            <a:r>
              <a:rPr lang="zh-TW" altLang="en-US" dirty="0"/>
              <a:t>功率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151BD8-6D60-45BD-A9D0-CB2BE1775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itchFamily="18" charset="0"/>
              </a:rPr>
              <a:t>由於功與能的關係極為密切，因此功率更一般化的定義是， 能量從一物轉移到另一物的速率，或能量從一種形式轉變為另一種形式的速率：</a:t>
            </a:r>
            <a:br>
              <a:rPr lang="en-US" altLang="zh-TW" dirty="0">
                <a:cs typeface="Times New Roman" pitchFamily="18" charset="0"/>
              </a:rPr>
            </a:br>
            <a:endParaRPr lang="en-US" altLang="zh-TW" dirty="0">
              <a:cs typeface="Times New Roman" pitchFamily="18" charset="0"/>
            </a:endParaRPr>
          </a:p>
          <a:p>
            <a:endParaRPr lang="en-US" altLang="zh-TW" dirty="0">
              <a:cs typeface="Times New Roman" pitchFamily="18" charset="0"/>
            </a:endParaRPr>
          </a:p>
          <a:p>
            <a:r>
              <a:rPr lang="zh-TW" altLang="en-US" dirty="0">
                <a:cs typeface="Times New Roman" pitchFamily="18" charset="0"/>
              </a:rPr>
              <a:t>其中的 </a:t>
            </a:r>
            <a:r>
              <a:rPr lang="en-US" altLang="zh-TW" i="1" dirty="0">
                <a:cs typeface="Times New Roman" pitchFamily="18" charset="0"/>
              </a:rPr>
              <a:t>E </a:t>
            </a:r>
            <a:r>
              <a:rPr lang="zh-TW" altLang="en-US" dirty="0">
                <a:cs typeface="Times New Roman" pitchFamily="18" charset="0"/>
              </a:rPr>
              <a:t>代表任何形式的能量。這種形式的定義常需用到，因為能量的轉移</a:t>
            </a:r>
            <a:r>
              <a:rPr lang="en-US" altLang="zh-TW" dirty="0">
                <a:cs typeface="Times New Roman" pitchFamily="18" charset="0"/>
              </a:rPr>
              <a:t>(</a:t>
            </a:r>
            <a:r>
              <a:rPr lang="zh-TW" altLang="en-US" dirty="0">
                <a:cs typeface="Times New Roman" pitchFamily="18" charset="0"/>
              </a:rPr>
              <a:t>例如透過熱的形式</a:t>
            </a:r>
            <a:r>
              <a:rPr lang="en-US" altLang="zh-TW" dirty="0">
                <a:cs typeface="Times New Roman" pitchFamily="18" charset="0"/>
              </a:rPr>
              <a:t>)</a:t>
            </a:r>
            <a:r>
              <a:rPr lang="zh-TW" altLang="en-US" dirty="0">
                <a:cs typeface="Times New Roman" pitchFamily="18" charset="0"/>
              </a:rPr>
              <a:t>未必經由巨觀的機械功。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1BC9380-717D-4CE7-A8E8-4DD7F2EAB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7</a:t>
            </a:r>
            <a:r>
              <a:rPr lang="zh-TW" altLang="en-US"/>
              <a:t>章 功與能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89054F2-A587-48F1-8797-3B1EF151C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39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D06EC06-F573-4756-BCA5-22A18910D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2852936"/>
            <a:ext cx="5567363" cy="83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127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7DF248-6374-4E90-857F-6CF1B805C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本章要點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9F101D-F5D0-41D9-A471-49E283D4D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79955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b="1" dirty="0">
                <a:solidFill>
                  <a:srgbClr val="0070C0"/>
                </a:solidFill>
                <a:ea typeface="標楷體" pitchFamily="65" charset="-120"/>
                <a:cs typeface="Times New Roman" pitchFamily="18" charset="0"/>
              </a:rPr>
              <a:t>(a) </a:t>
            </a:r>
            <a:r>
              <a:rPr lang="zh-TW" altLang="en-US" b="1" dirty="0">
                <a:solidFill>
                  <a:srgbClr val="0070C0"/>
                </a:solidFill>
                <a:ea typeface="標楷體" pitchFamily="65" charset="-120"/>
                <a:cs typeface="Times New Roman" pitchFamily="18" charset="0"/>
              </a:rPr>
              <a:t>定義固定的力所作的功。</a:t>
            </a:r>
            <a:endParaRPr lang="en-US" altLang="zh-TW" b="1" dirty="0">
              <a:solidFill>
                <a:srgbClr val="0070C0"/>
              </a:solidFill>
              <a:ea typeface="標楷體" pitchFamily="65" charset="-120"/>
              <a:cs typeface="Times New Roman" pitchFamily="18" charset="0"/>
            </a:endParaRPr>
          </a:p>
          <a:p>
            <a:pPr marL="0" indent="0">
              <a:buNone/>
            </a:pPr>
            <a:r>
              <a:rPr lang="zh-TW" altLang="en-US" b="1" dirty="0">
                <a:solidFill>
                  <a:srgbClr val="0070C0"/>
                </a:solidFill>
                <a:ea typeface="標楷體" pitchFamily="65" charset="-120"/>
                <a:cs typeface="Times New Roman" pitchFamily="18" charset="0"/>
              </a:rPr>
              <a:t>      </a:t>
            </a:r>
            <a:r>
              <a:rPr lang="en-US" altLang="zh-TW" b="1" dirty="0">
                <a:solidFill>
                  <a:srgbClr val="0070C0"/>
                </a:solidFill>
                <a:ea typeface="標楷體" pitchFamily="65" charset="-120"/>
                <a:cs typeface="Times New Roman" pitchFamily="18" charset="0"/>
              </a:rPr>
              <a:t>(b) </a:t>
            </a:r>
            <a:r>
              <a:rPr lang="zh-TW" altLang="en-US" b="1" dirty="0">
                <a:solidFill>
                  <a:srgbClr val="0070C0"/>
                </a:solidFill>
                <a:ea typeface="標楷體" pitchFamily="65" charset="-120"/>
                <a:cs typeface="Times New Roman" pitchFamily="18" charset="0"/>
              </a:rPr>
              <a:t>功視為</a:t>
            </a:r>
            <a:r>
              <a:rPr lang="en-US" altLang="zh-TW" b="1" i="1" dirty="0">
                <a:solidFill>
                  <a:srgbClr val="0070C0"/>
                </a:solidFill>
                <a:ea typeface="標楷體" pitchFamily="65" charset="-120"/>
                <a:cs typeface="Times New Roman" pitchFamily="18" charset="0"/>
              </a:rPr>
              <a:t>F</a:t>
            </a:r>
            <a:r>
              <a:rPr lang="en-US" altLang="zh-TW" b="1" dirty="0">
                <a:solidFill>
                  <a:srgbClr val="0070C0"/>
                </a:solidFill>
                <a:ea typeface="標楷體" pitchFamily="65" charset="-120"/>
                <a:cs typeface="Times New Roman" pitchFamily="18" charset="0"/>
              </a:rPr>
              <a:t> (</a:t>
            </a:r>
            <a:r>
              <a:rPr lang="zh-TW" altLang="en-US" b="1" dirty="0">
                <a:solidFill>
                  <a:srgbClr val="0070C0"/>
                </a:solidFill>
                <a:ea typeface="標楷體" pitchFamily="65" charset="-120"/>
                <a:cs typeface="Times New Roman" pitchFamily="18" charset="0"/>
              </a:rPr>
              <a:t>力</a:t>
            </a:r>
            <a:r>
              <a:rPr lang="en-US" altLang="zh-TW" b="1" dirty="0">
                <a:solidFill>
                  <a:srgbClr val="0070C0"/>
                </a:solidFill>
                <a:ea typeface="標楷體" pitchFamily="65" charset="-120"/>
                <a:cs typeface="Times New Roman" pitchFamily="18" charset="0"/>
              </a:rPr>
              <a:t>) </a:t>
            </a:r>
            <a:r>
              <a:rPr lang="zh-TW" altLang="en-US" b="1" dirty="0">
                <a:solidFill>
                  <a:srgbClr val="0070C0"/>
                </a:solidFill>
                <a:ea typeface="標楷體" pitchFamily="65" charset="-120"/>
                <a:cs typeface="Times New Roman" pitchFamily="18" charset="0"/>
              </a:rPr>
              <a:t>隨</a:t>
            </a:r>
            <a:r>
              <a:rPr lang="en-US" altLang="zh-TW" b="1" i="1" dirty="0">
                <a:solidFill>
                  <a:srgbClr val="0070C0"/>
                </a:solidFill>
                <a:ea typeface="標楷體" pitchFamily="65" charset="-120"/>
                <a:cs typeface="Times New Roman" pitchFamily="18" charset="0"/>
              </a:rPr>
              <a:t>x</a:t>
            </a:r>
            <a:r>
              <a:rPr lang="en-US" altLang="zh-TW" b="1" dirty="0">
                <a:solidFill>
                  <a:srgbClr val="0070C0"/>
                </a:solidFill>
                <a:ea typeface="標楷體" pitchFamily="65" charset="-120"/>
                <a:cs typeface="Times New Roman" pitchFamily="18" charset="0"/>
              </a:rPr>
              <a:t> (</a:t>
            </a:r>
            <a:r>
              <a:rPr lang="zh-TW" altLang="en-US" b="1" dirty="0">
                <a:solidFill>
                  <a:srgbClr val="0070C0"/>
                </a:solidFill>
                <a:ea typeface="標楷體" pitchFamily="65" charset="-120"/>
                <a:cs typeface="Times New Roman" pitchFamily="18" charset="0"/>
              </a:rPr>
              <a:t>位移</a:t>
            </a:r>
            <a:r>
              <a:rPr lang="en-US" altLang="zh-TW" b="1" dirty="0">
                <a:solidFill>
                  <a:srgbClr val="0070C0"/>
                </a:solidFill>
                <a:ea typeface="標楷體" pitchFamily="65" charset="-120"/>
                <a:cs typeface="Times New Roman" pitchFamily="18" charset="0"/>
              </a:rPr>
              <a:t>) </a:t>
            </a:r>
            <a:r>
              <a:rPr lang="zh-TW" altLang="en-US" b="1" dirty="0">
                <a:solidFill>
                  <a:srgbClr val="0070C0"/>
                </a:solidFill>
                <a:ea typeface="標楷體" pitchFamily="65" charset="-120"/>
                <a:cs typeface="Times New Roman" pitchFamily="18" charset="0"/>
              </a:rPr>
              <a:t>變化的曲線下方之面 </a:t>
            </a:r>
            <a:endParaRPr lang="en-US" altLang="zh-TW" b="1" dirty="0">
              <a:solidFill>
                <a:srgbClr val="0070C0"/>
              </a:solidFill>
              <a:ea typeface="標楷體" pitchFamily="65" charset="-120"/>
              <a:cs typeface="Times New Roman" pitchFamily="18" charset="0"/>
            </a:endParaRPr>
          </a:p>
          <a:p>
            <a:pPr marL="0" indent="0">
              <a:buNone/>
            </a:pPr>
            <a:r>
              <a:rPr lang="zh-TW" altLang="en-US" b="1" dirty="0">
                <a:solidFill>
                  <a:srgbClr val="0070C0"/>
                </a:solidFill>
                <a:ea typeface="標楷體" pitchFamily="65" charset="-120"/>
                <a:cs typeface="Times New Roman" pitchFamily="18" charset="0"/>
              </a:rPr>
              <a:t>            積。</a:t>
            </a:r>
            <a:endParaRPr lang="en-US" altLang="zh-TW" b="1" dirty="0">
              <a:solidFill>
                <a:srgbClr val="0070C0"/>
              </a:solidFill>
              <a:ea typeface="標楷體" pitchFamily="65" charset="-12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TW" b="1" dirty="0">
                <a:solidFill>
                  <a:srgbClr val="0070C0"/>
                </a:solidFill>
                <a:ea typeface="標楷體" pitchFamily="65" charset="-120"/>
                <a:cs typeface="Times New Roman" pitchFamily="18" charset="0"/>
              </a:rPr>
              <a:t>2.</a:t>
            </a:r>
            <a:r>
              <a:rPr lang="zh-TW" altLang="en-US" b="1" dirty="0">
                <a:solidFill>
                  <a:srgbClr val="0070C0"/>
                </a:solidFill>
                <a:ea typeface="標楷體" pitchFamily="65" charset="-120"/>
                <a:cs typeface="Times New Roman" pitchFamily="18" charset="0"/>
              </a:rPr>
              <a:t>   動能：物體因運動而具有的能量。</a:t>
            </a:r>
            <a:endParaRPr lang="en-US" altLang="zh-TW" b="1" dirty="0">
              <a:solidFill>
                <a:srgbClr val="0070C0"/>
              </a:solidFill>
              <a:ea typeface="標楷體" pitchFamily="65" charset="-120"/>
              <a:cs typeface="Times New Roman" pitchFamily="18" charset="0"/>
            </a:endParaRPr>
          </a:p>
          <a:p>
            <a:pPr marL="514350" indent="-514350">
              <a:buAutoNum type="arabicPeriod" startAt="3"/>
            </a:pPr>
            <a:r>
              <a:rPr lang="zh-TW" altLang="en-US" b="1" dirty="0">
                <a:solidFill>
                  <a:srgbClr val="0070C0"/>
                </a:solidFill>
                <a:ea typeface="標楷體" pitchFamily="65" charset="-120"/>
                <a:cs typeface="Times New Roman" pitchFamily="18" charset="0"/>
              </a:rPr>
              <a:t>功能定理指出淨力對質點所作的功與其動能變化之間的關係。</a:t>
            </a:r>
            <a:endParaRPr lang="en-US" altLang="zh-TW" b="1" dirty="0">
              <a:solidFill>
                <a:srgbClr val="0070C0"/>
              </a:solidFill>
              <a:ea typeface="標楷體" pitchFamily="65" charset="-120"/>
              <a:cs typeface="Times New Roman" pitchFamily="18" charset="0"/>
            </a:endParaRPr>
          </a:p>
          <a:p>
            <a:pPr marL="514350" indent="-514350">
              <a:buAutoNum type="arabicPeriod" startAt="3"/>
            </a:pPr>
            <a:r>
              <a:rPr lang="zh-TW" altLang="en-US" b="1" dirty="0">
                <a:solidFill>
                  <a:srgbClr val="0070C0"/>
                </a:solidFill>
                <a:ea typeface="標楷體" pitchFamily="65" charset="-120"/>
                <a:cs typeface="Times New Roman" pitchFamily="18" charset="0"/>
              </a:rPr>
              <a:t>功率的定義。</a:t>
            </a:r>
            <a:endParaRPr lang="en-US" altLang="zh-TW" b="1" dirty="0">
              <a:solidFill>
                <a:srgbClr val="0070C0"/>
              </a:solidFill>
              <a:ea typeface="標楷體" pitchFamily="65" charset="-12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b="1" dirty="0">
              <a:solidFill>
                <a:srgbClr val="0070C0"/>
              </a:solidFill>
              <a:ea typeface="標楷體" pitchFamily="65" charset="-12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b="1" dirty="0">
              <a:solidFill>
                <a:srgbClr val="0070C0"/>
              </a:solidFill>
              <a:ea typeface="標楷體" pitchFamily="65" charset="-12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zh-TW" altLang="en-US" b="1" dirty="0">
              <a:solidFill>
                <a:srgbClr val="0070C0"/>
              </a:solidFill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8" name="頁尾版面配置區 3">
            <a:extLst>
              <a:ext uri="{FF2B5EF4-FFF2-40B4-BE49-F238E27FC236}">
                <a16:creationId xmlns:a16="http://schemas.microsoft.com/office/drawing/2014/main" id="{092B1F82-5FE3-4E44-A6C8-346D3CE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7</a:t>
            </a:r>
            <a:r>
              <a:rPr lang="zh-TW" altLang="en-US"/>
              <a:t>章 功與能</a:t>
            </a:r>
            <a:endParaRPr lang="en-GB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111ACA8-6E04-4888-AAD1-EED3E04E4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064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0756C9-27C8-4BF5-A93F-5B2B735AA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7.4 </a:t>
            </a:r>
            <a:r>
              <a:rPr lang="zh-TW" altLang="en-US" dirty="0"/>
              <a:t>功率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0A6C9B3-3C8B-4206-8FDC-21881F71AB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4494" y="1341438"/>
            <a:ext cx="5695011" cy="5014912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22A7E1D-D0C8-4875-91E4-2576C05F1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7</a:t>
            </a:r>
            <a:r>
              <a:rPr lang="zh-TW" altLang="en-US"/>
              <a:t>章 功與能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F139649-37FF-4E73-9188-13AD3016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2534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CA0879A-D7C1-4395-944B-4E05535CC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例題 </a:t>
            </a:r>
            <a:r>
              <a:rPr lang="en-US" altLang="zh-TW" dirty="0"/>
              <a:t>7.6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48A3A37D-E9DA-4062-A16B-104F6DDF5A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cs typeface="Times New Roman" pitchFamily="18" charset="0"/>
              </a:rPr>
              <a:t>一抽水機自 </a:t>
            </a:r>
            <a:r>
              <a:rPr lang="en-US" altLang="zh-TW" dirty="0">
                <a:cs typeface="Times New Roman" pitchFamily="18" charset="0"/>
              </a:rPr>
              <a:t>20 m </a:t>
            </a:r>
            <a:r>
              <a:rPr lang="zh-TW" altLang="en-US" dirty="0">
                <a:cs typeface="Times New Roman" pitchFamily="18" charset="0"/>
              </a:rPr>
              <a:t>深的井，以 </a:t>
            </a:r>
            <a:r>
              <a:rPr lang="en-US" altLang="zh-TW" dirty="0">
                <a:cs typeface="Times New Roman" pitchFamily="18" charset="0"/>
              </a:rPr>
              <a:t>10 kg/s </a:t>
            </a:r>
            <a:r>
              <a:rPr lang="zh-TW" altLang="en-US" dirty="0">
                <a:cs typeface="Times New Roman" pitchFamily="18" charset="0"/>
              </a:rPr>
              <a:t>的速率抽水，並以 </a:t>
            </a:r>
            <a:r>
              <a:rPr lang="en-US" altLang="zh-TW" dirty="0">
                <a:cs typeface="Times New Roman" pitchFamily="18" charset="0"/>
              </a:rPr>
              <a:t>6 m/s</a:t>
            </a:r>
            <a:r>
              <a:rPr lang="zh-TW" altLang="en-US" dirty="0">
                <a:cs typeface="Times New Roman" pitchFamily="18" charset="0"/>
              </a:rPr>
              <a:t>的速率排放出去。抽水馬達的功率為何？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8ED7155-7479-4733-9FDA-4C8F5A3A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7</a:t>
            </a:r>
            <a:r>
              <a:rPr lang="zh-TW" altLang="en-US"/>
              <a:t>章 功與能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C334EA0-3DDA-4EEE-86B8-C83BDD7E6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41</a:t>
            </a:fld>
            <a:endParaRPr lang="en-GB"/>
          </a:p>
        </p:txBody>
      </p:sp>
      <p:sp>
        <p:nvSpPr>
          <p:cNvPr id="8" name="箭號: 有線條的向右箭號 7">
            <a:hlinkClick r:id="rId2" action="ppaction://hlinkfile"/>
            <a:extLst>
              <a:ext uri="{FF2B5EF4-FFF2-40B4-BE49-F238E27FC236}">
                <a16:creationId xmlns:a16="http://schemas.microsoft.com/office/drawing/2014/main" id="{42B30E6D-1552-4C50-9CBD-90A5572BE0D0}"/>
              </a:ext>
            </a:extLst>
          </p:cNvPr>
          <p:cNvSpPr/>
          <p:nvPr/>
        </p:nvSpPr>
        <p:spPr>
          <a:xfrm>
            <a:off x="827584" y="3933056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55388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B9EEF61-0A03-459D-9FE2-CD3FFFFCF6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一輛</a:t>
            </a:r>
            <a:r>
              <a:rPr lang="en-US" altLang="zh-TW" dirty="0"/>
              <a:t>10</a:t>
            </a:r>
            <a:r>
              <a:rPr lang="en-US" altLang="zh-TW" baseline="30000" dirty="0"/>
              <a:t>3</a:t>
            </a:r>
            <a:r>
              <a:rPr lang="en-US" altLang="zh-TW" dirty="0"/>
              <a:t> kg </a:t>
            </a:r>
            <a:r>
              <a:rPr lang="zh-TW" altLang="en-US" dirty="0"/>
              <a:t>的汽車以穩定的</a:t>
            </a:r>
            <a:r>
              <a:rPr lang="en-US" altLang="zh-TW" dirty="0"/>
              <a:t>80 km/h </a:t>
            </a:r>
            <a:r>
              <a:rPr lang="zh-TW" altLang="en-US" dirty="0"/>
              <a:t>在水平的路面行駛時，需</a:t>
            </a:r>
            <a:r>
              <a:rPr lang="en-US" altLang="zh-TW" dirty="0"/>
              <a:t>12 hp </a:t>
            </a:r>
            <a:r>
              <a:rPr lang="zh-TW" altLang="en-US" dirty="0"/>
              <a:t>的功率。以同樣速率駛上</a:t>
            </a:r>
            <a:r>
              <a:rPr lang="en-US" altLang="zh-TW" dirty="0"/>
              <a:t>10° </a:t>
            </a:r>
            <a:r>
              <a:rPr lang="zh-TW" altLang="en-US" dirty="0"/>
              <a:t>的斜坡，所需的功率為何？假定路面的總摩擦力及空氣阻力固定不變。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2F6033C-6025-4EB3-9562-4130B1558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7</a:t>
            </a:r>
            <a:r>
              <a:rPr lang="zh-TW" altLang="en-US"/>
              <a:t>章 功與能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D6E2E1F-C916-4F0A-BA6C-7EE0F3051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42</a:t>
            </a:fld>
            <a:endParaRPr lang="en-GB"/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AAE91C85-2B29-49D4-A866-A2B473769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例題 </a:t>
            </a:r>
            <a:r>
              <a:rPr lang="en-US" altLang="zh-TW" dirty="0"/>
              <a:t>7.7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3016F30-77F2-4178-9C0A-EA38156CF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3966170"/>
            <a:ext cx="2952750" cy="2343150"/>
          </a:xfrm>
          <a:prstGeom prst="rect">
            <a:avLst/>
          </a:prstGeom>
        </p:spPr>
      </p:pic>
      <p:sp>
        <p:nvSpPr>
          <p:cNvPr id="9" name="箭號: 有線條的向右箭號 8">
            <a:hlinkClick r:id="rId3" action="ppaction://hlinkfile"/>
            <a:extLst>
              <a:ext uri="{FF2B5EF4-FFF2-40B4-BE49-F238E27FC236}">
                <a16:creationId xmlns:a16="http://schemas.microsoft.com/office/drawing/2014/main" id="{E518072A-D606-4374-8EFB-6C846C44B4D8}"/>
              </a:ext>
            </a:extLst>
          </p:cNvPr>
          <p:cNvSpPr/>
          <p:nvPr/>
        </p:nvSpPr>
        <p:spPr>
          <a:xfrm>
            <a:off x="827584" y="4365104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364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F8494235-988F-4C22-9FBC-8BAEDA516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例題 </a:t>
            </a:r>
            <a:r>
              <a:rPr lang="en-US" altLang="zh-TW" dirty="0"/>
              <a:t>7.8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05E693-B1A4-4182-8286-14D4D32175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一位自由車冠軍能維持 </a:t>
            </a:r>
            <a:r>
              <a:rPr lang="en-US" altLang="zh-TW" dirty="0"/>
              <a:t>0.5 hp </a:t>
            </a:r>
            <a:r>
              <a:rPr lang="zh-TW" altLang="en-US" dirty="0"/>
              <a:t>的輸出功率達 </a:t>
            </a:r>
            <a:r>
              <a:rPr lang="en-US" altLang="zh-TW" dirty="0"/>
              <a:t>10 min</a:t>
            </a:r>
            <a:r>
              <a:rPr lang="zh-TW" altLang="en-US" dirty="0"/>
              <a:t>。若他所受的淨阻力為 </a:t>
            </a:r>
            <a:r>
              <a:rPr lang="en-US" altLang="zh-TW" dirty="0"/>
              <a:t>18.5 N</a:t>
            </a:r>
            <a:r>
              <a:rPr lang="zh-TW" altLang="en-US" dirty="0"/>
              <a:t>，則他能以等速率騎多遠的距離？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CBF949E-009C-4BA1-AAE1-4154BE412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7</a:t>
            </a:r>
            <a:r>
              <a:rPr lang="zh-TW" altLang="en-US"/>
              <a:t>章 功與能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CD7CB58-5477-44D4-AC5C-A679FD482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43</a:t>
            </a:fld>
            <a:endParaRPr lang="en-GB"/>
          </a:p>
        </p:txBody>
      </p:sp>
      <p:sp>
        <p:nvSpPr>
          <p:cNvPr id="7" name="箭號: 有線條的向右箭號 6">
            <a:hlinkClick r:id="rId2" action="ppaction://hlinkfile"/>
            <a:extLst>
              <a:ext uri="{FF2B5EF4-FFF2-40B4-BE49-F238E27FC236}">
                <a16:creationId xmlns:a16="http://schemas.microsoft.com/office/drawing/2014/main" id="{A58153F9-7722-45DA-AD8E-65BF8A575552}"/>
              </a:ext>
            </a:extLst>
          </p:cNvPr>
          <p:cNvSpPr/>
          <p:nvPr/>
        </p:nvSpPr>
        <p:spPr>
          <a:xfrm>
            <a:off x="827584" y="3933056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98171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064052-A039-41FE-9717-54BB067D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本章內容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15BB82-5584-4490-B3A9-FDCFCA640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b="1" dirty="0"/>
              <a:t>7.1</a:t>
            </a:r>
            <a:r>
              <a:rPr lang="zh-TW" altLang="en-US" b="1" dirty="0"/>
              <a:t>　定力所作的功　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b="1" dirty="0"/>
              <a:t>7.2</a:t>
            </a:r>
            <a:r>
              <a:rPr lang="zh-TW" altLang="en-US" b="1" dirty="0"/>
              <a:t>　在一維中變化的力所作的功　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b="1" dirty="0"/>
              <a:t>7.3</a:t>
            </a:r>
            <a:r>
              <a:rPr lang="zh-TW" altLang="en-US" b="1" dirty="0"/>
              <a:t>　一維中的功－能定理　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b="1" dirty="0"/>
              <a:t>7.4</a:t>
            </a:r>
            <a:r>
              <a:rPr lang="zh-TW" altLang="en-US" b="1" dirty="0"/>
              <a:t>　功率　</a:t>
            </a:r>
          </a:p>
          <a:p>
            <a:pPr marL="0" indent="0">
              <a:lnSpc>
                <a:spcPct val="150000"/>
              </a:lnSpc>
              <a:buNone/>
            </a:pPr>
            <a:endParaRPr lang="zh-TW" altLang="en-US" b="1" dirty="0"/>
          </a:p>
        </p:txBody>
      </p:sp>
      <p:sp>
        <p:nvSpPr>
          <p:cNvPr id="8" name="頁尾版面配置區 3">
            <a:extLst>
              <a:ext uri="{FF2B5EF4-FFF2-40B4-BE49-F238E27FC236}">
                <a16:creationId xmlns:a16="http://schemas.microsoft.com/office/drawing/2014/main" id="{092B1F82-5FE3-4E44-A6C8-346D3CEF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7</a:t>
            </a:r>
            <a:r>
              <a:rPr lang="zh-TW" altLang="en-US"/>
              <a:t>章 功與能</a:t>
            </a:r>
            <a:endParaRPr lang="en-GB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E460FF0-73D9-4ECD-B17D-B72CC1C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776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83ED81-F959-45B7-91EB-6E4E24C52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7.1 </a:t>
            </a:r>
            <a:r>
              <a:rPr lang="zh-TW" altLang="en-US" dirty="0"/>
              <a:t>定力所作的功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13D453-7612-48C5-80C0-7DAC1DB80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itchFamily="18" charset="0"/>
              </a:rPr>
              <a:t>定力 </a:t>
            </a:r>
            <a:r>
              <a:rPr lang="en-US" altLang="zh-TW" b="1" dirty="0">
                <a:cs typeface="Times New Roman" pitchFamily="18" charset="0"/>
              </a:rPr>
              <a:t>F </a:t>
            </a:r>
            <a:r>
              <a:rPr lang="zh-TW" altLang="en-US" dirty="0">
                <a:cs typeface="Times New Roman" pitchFamily="18" charset="0"/>
              </a:rPr>
              <a:t>的作用點產生位移 </a:t>
            </a:r>
            <a:r>
              <a:rPr lang="en-US" altLang="zh-TW" b="1" dirty="0">
                <a:cs typeface="Times New Roman" pitchFamily="18" charset="0"/>
              </a:rPr>
              <a:t>s </a:t>
            </a:r>
            <a:r>
              <a:rPr lang="zh-TW" altLang="en-US" dirty="0">
                <a:cs typeface="Times New Roman" pitchFamily="18" charset="0"/>
              </a:rPr>
              <a:t>時，所作的</a:t>
            </a:r>
            <a:r>
              <a:rPr lang="zh-TW" altLang="en-US" b="1" dirty="0">
                <a:solidFill>
                  <a:srgbClr val="C00000"/>
                </a:solidFill>
                <a:cs typeface="Times New Roman" pitchFamily="18" charset="0"/>
              </a:rPr>
              <a:t>功</a:t>
            </a:r>
            <a:r>
              <a:rPr lang="en-US" altLang="zh-TW" dirty="0">
                <a:cs typeface="Times New Roman" pitchFamily="18" charset="0"/>
              </a:rPr>
              <a:t>(work</a:t>
            </a:r>
            <a:r>
              <a:rPr lang="zh-TW" altLang="en-US" dirty="0">
                <a:cs typeface="Times New Roman" pitchFamily="18" charset="0"/>
              </a:rPr>
              <a:t>；</a:t>
            </a:r>
            <a:r>
              <a:rPr lang="en-US" altLang="zh-TW" i="1" dirty="0">
                <a:cs typeface="Times New Roman" pitchFamily="18" charset="0"/>
              </a:rPr>
              <a:t>W</a:t>
            </a:r>
            <a:r>
              <a:rPr lang="en-US" altLang="zh-TW" dirty="0">
                <a:cs typeface="Times New Roman" pitchFamily="18" charset="0"/>
              </a:rPr>
              <a:t>)</a:t>
            </a:r>
            <a:r>
              <a:rPr lang="zh-TW" altLang="en-US" dirty="0">
                <a:cs typeface="Times New Roman" pitchFamily="18" charset="0"/>
              </a:rPr>
              <a:t> 定義為</a:t>
            </a:r>
            <a:br>
              <a:rPr lang="en-US" altLang="zh-TW" dirty="0">
                <a:cs typeface="Times New Roman" pitchFamily="18" charset="0"/>
              </a:rPr>
            </a:br>
            <a:br>
              <a:rPr lang="en-US" altLang="zh-TW" dirty="0">
                <a:cs typeface="Times New Roman" pitchFamily="18" charset="0"/>
              </a:rPr>
            </a:br>
            <a:r>
              <a:rPr lang="zh-TW" altLang="en-US" dirty="0">
                <a:cs typeface="Times New Roman" pitchFamily="18" charset="0"/>
              </a:rPr>
              <a:t>其中 </a:t>
            </a:r>
            <a:r>
              <a:rPr lang="el-GR" altLang="zh-TW" i="1" dirty="0">
                <a:cs typeface="Times New Roman" pitchFamily="18" charset="0"/>
              </a:rPr>
              <a:t>θ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為 </a:t>
            </a:r>
            <a:r>
              <a:rPr lang="en-US" altLang="zh-TW" b="1" dirty="0">
                <a:cs typeface="Times New Roman" pitchFamily="18" charset="0"/>
              </a:rPr>
              <a:t>F</a:t>
            </a:r>
            <a:r>
              <a:rPr lang="en-US" altLang="zh-TW" b="1" i="1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與</a:t>
            </a:r>
            <a:r>
              <a:rPr lang="zh-TW" altLang="en-US" b="1" dirty="0">
                <a:cs typeface="Times New Roman" pitchFamily="18" charset="0"/>
              </a:rPr>
              <a:t> </a:t>
            </a:r>
            <a:r>
              <a:rPr lang="en-US" altLang="zh-TW" b="1" dirty="0">
                <a:cs typeface="Times New Roman" pitchFamily="18" charset="0"/>
              </a:rPr>
              <a:t>s </a:t>
            </a:r>
            <a:r>
              <a:rPr lang="zh-TW" altLang="en-US" dirty="0">
                <a:cs typeface="Times New Roman" pitchFamily="18" charset="0"/>
              </a:rPr>
              <a:t>間的夾角，如圖 </a:t>
            </a:r>
            <a:r>
              <a:rPr lang="en-US" altLang="zh-TW" dirty="0">
                <a:cs typeface="Times New Roman" pitchFamily="18" charset="0"/>
              </a:rPr>
              <a:t>7.1 </a:t>
            </a:r>
            <a:r>
              <a:rPr lang="zh-TW" altLang="en-US" dirty="0">
                <a:cs typeface="Times New Roman" pitchFamily="18" charset="0"/>
              </a:rPr>
              <a:t>所示。只有 </a:t>
            </a:r>
            <a:r>
              <a:rPr lang="en-US" altLang="zh-TW" b="1" dirty="0">
                <a:cs typeface="Times New Roman" pitchFamily="18" charset="0"/>
              </a:rPr>
              <a:t>F</a:t>
            </a:r>
            <a:r>
              <a:rPr lang="en-US" altLang="zh-TW" b="1" i="1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沿 </a:t>
            </a:r>
            <a:r>
              <a:rPr lang="en-US" altLang="zh-TW" b="1" dirty="0">
                <a:cs typeface="Times New Roman" pitchFamily="18" charset="0"/>
              </a:rPr>
              <a:t>s</a:t>
            </a:r>
            <a:r>
              <a:rPr lang="en-US" altLang="zh-TW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的分量，即 </a:t>
            </a:r>
            <a:r>
              <a:rPr lang="en-US" altLang="zh-TW" i="1" dirty="0">
                <a:cs typeface="Times New Roman" pitchFamily="18" charset="0"/>
              </a:rPr>
              <a:t>F </a:t>
            </a:r>
            <a:r>
              <a:rPr lang="en-US" altLang="zh-TW" dirty="0">
                <a:cs typeface="Times New Roman" pitchFamily="18" charset="0"/>
              </a:rPr>
              <a:t>cos </a:t>
            </a:r>
            <a:r>
              <a:rPr lang="en-US" altLang="zh-TW" i="1" dirty="0">
                <a:cs typeface="Times New Roman" pitchFamily="18" charset="0"/>
              </a:rPr>
              <a:t>θ </a:t>
            </a:r>
            <a:r>
              <a:rPr lang="zh-TW" altLang="en-US" dirty="0">
                <a:cs typeface="Times New Roman" pitchFamily="18" charset="0"/>
              </a:rPr>
              <a:t>所作的才是功。嚴格地說，功是由施力的來源或媒介物所作的。功為一純量，其 </a:t>
            </a:r>
            <a:r>
              <a:rPr lang="en-US" altLang="zh-TW" dirty="0">
                <a:cs typeface="Times New Roman" pitchFamily="18" charset="0"/>
              </a:rPr>
              <a:t>SI </a:t>
            </a:r>
            <a:r>
              <a:rPr lang="zh-TW" altLang="en-US" dirty="0">
                <a:cs typeface="Times New Roman" pitchFamily="18" charset="0"/>
              </a:rPr>
              <a:t>單位為焦耳</a:t>
            </a:r>
            <a:r>
              <a:rPr lang="en-US" altLang="zh-TW" dirty="0">
                <a:cs typeface="Times New Roman" pitchFamily="18" charset="0"/>
              </a:rPr>
              <a:t>(J)</a:t>
            </a:r>
            <a:r>
              <a:rPr lang="zh-TW" altLang="en-US" dirty="0">
                <a:cs typeface="Times New Roman" pitchFamily="18" charset="0"/>
              </a:rPr>
              <a:t>。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6220030-1759-4F9A-85FC-5B700796F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7</a:t>
            </a:r>
            <a:r>
              <a:rPr lang="zh-TW" altLang="en-US"/>
              <a:t>章 功與能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7C92E5C-B730-4A29-AD33-DB3F032C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6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CDF0842-19E1-4526-BA85-9155E17A4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2132856"/>
            <a:ext cx="5634038" cy="5000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21B9566-1A11-40EF-A868-C8CF7FD49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4130253"/>
            <a:ext cx="3999548" cy="221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90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32A359-475F-4364-8E37-F43231B1C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7.1 </a:t>
            </a:r>
            <a:r>
              <a:rPr lang="zh-TW" altLang="en-US" dirty="0"/>
              <a:t>定力所作的功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04BB3B-90C7-4FB1-B316-B9EE04610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itchFamily="18" charset="0"/>
              </a:rPr>
              <a:t>由式 </a:t>
            </a:r>
            <a:r>
              <a:rPr lang="en-US" altLang="zh-TW" dirty="0" err="1">
                <a:cs typeface="Times New Roman" pitchFamily="18" charset="0"/>
              </a:rPr>
              <a:t>7.1a</a:t>
            </a:r>
            <a:r>
              <a:rPr lang="en-US" altLang="zh-TW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可知：</a:t>
            </a:r>
            <a:endParaRPr lang="en-US" altLang="zh-TW" dirty="0">
              <a:cs typeface="Times New Roman" pitchFamily="18" charset="0"/>
            </a:endParaRPr>
          </a:p>
          <a:p>
            <a:endParaRPr lang="en-US" altLang="zh-TW" dirty="0">
              <a:cs typeface="Times New Roman" pitchFamily="18" charset="0"/>
            </a:endParaRPr>
          </a:p>
          <a:p>
            <a:r>
              <a:rPr lang="zh-TW" altLang="en-US" dirty="0">
                <a:cs typeface="Times New Roman" pitchFamily="18" charset="0"/>
              </a:rPr>
              <a:t>在英制單位中，功的單位為呎．磅</a:t>
            </a:r>
            <a:r>
              <a:rPr lang="en-US" altLang="zh-TW" dirty="0">
                <a:cs typeface="Times New Roman" pitchFamily="18" charset="0"/>
              </a:rPr>
              <a:t>(ft</a:t>
            </a:r>
            <a:r>
              <a:rPr lang="zh-TW" altLang="en-US" dirty="0">
                <a:cs typeface="Times New Roman" pitchFamily="18" charset="0"/>
              </a:rPr>
              <a:t>．</a:t>
            </a:r>
            <a:r>
              <a:rPr lang="en-US" altLang="zh-TW" dirty="0" err="1">
                <a:cs typeface="Times New Roman" pitchFamily="18" charset="0"/>
              </a:rPr>
              <a:t>lb</a:t>
            </a:r>
            <a:r>
              <a:rPr lang="en-US" altLang="zh-TW" dirty="0">
                <a:cs typeface="Times New Roman" pitchFamily="18" charset="0"/>
              </a:rPr>
              <a:t>)</a:t>
            </a:r>
            <a:r>
              <a:rPr lang="zh-TW" altLang="en-US" dirty="0">
                <a:cs typeface="Times New Roman" pitchFamily="18" charset="0"/>
              </a:rPr>
              <a:t>，</a:t>
            </a:r>
            <a:r>
              <a:rPr lang="en-US" altLang="zh-TW" dirty="0">
                <a:cs typeface="Times New Roman" pitchFamily="18" charset="0"/>
              </a:rPr>
              <a:t>1 J = 0.738 ft</a:t>
            </a:r>
            <a:r>
              <a:rPr lang="zh-TW" altLang="en-US" dirty="0">
                <a:cs typeface="Times New Roman" pitchFamily="18" charset="0"/>
              </a:rPr>
              <a:t>．</a:t>
            </a:r>
            <a:r>
              <a:rPr lang="en-US" altLang="zh-TW" dirty="0" err="1">
                <a:cs typeface="Times New Roman" pitchFamily="18" charset="0"/>
              </a:rPr>
              <a:t>lb</a:t>
            </a:r>
            <a:r>
              <a:rPr lang="zh-TW" altLang="en-US" dirty="0">
                <a:cs typeface="Times New Roman" pitchFamily="18" charset="0"/>
              </a:rPr>
              <a:t>。式 </a:t>
            </a:r>
            <a:r>
              <a:rPr lang="en-US" altLang="zh-TW" dirty="0" err="1">
                <a:cs typeface="Times New Roman" pitchFamily="18" charset="0"/>
              </a:rPr>
              <a:t>7.1a</a:t>
            </a:r>
            <a:r>
              <a:rPr lang="en-US" altLang="zh-TW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可用式 </a:t>
            </a:r>
            <a:r>
              <a:rPr lang="en-US" altLang="zh-TW" dirty="0">
                <a:cs typeface="Times New Roman" pitchFamily="18" charset="0"/>
              </a:rPr>
              <a:t>2.9 </a:t>
            </a:r>
            <a:r>
              <a:rPr lang="zh-TW" altLang="en-US" dirty="0">
                <a:cs typeface="Times New Roman" pitchFamily="18" charset="0"/>
              </a:rPr>
              <a:t>中定義的純量積來表示：</a:t>
            </a:r>
            <a:endParaRPr lang="en-US" altLang="zh-TW" dirty="0">
              <a:cs typeface="Times New Roman" pitchFamily="18" charset="0"/>
            </a:endParaRPr>
          </a:p>
          <a:p>
            <a:endParaRPr lang="en-US" altLang="zh-TW" dirty="0">
              <a:cs typeface="Times New Roman" pitchFamily="18" charset="0"/>
            </a:endParaRPr>
          </a:p>
          <a:p>
            <a:r>
              <a:rPr lang="zh-TW" altLang="en-US" dirty="0">
                <a:cs typeface="Times New Roman" pitchFamily="18" charset="0"/>
              </a:rPr>
              <a:t>這兩個向量以直角分量表示，為 </a:t>
            </a:r>
            <a:r>
              <a:rPr lang="en-US" altLang="zh-TW" b="1" dirty="0">
                <a:cs typeface="Times New Roman" pitchFamily="18" charset="0"/>
              </a:rPr>
              <a:t>F </a:t>
            </a:r>
            <a:r>
              <a:rPr lang="en-US" altLang="zh-TW" dirty="0">
                <a:cs typeface="Times New Roman" pitchFamily="18" charset="0"/>
              </a:rPr>
              <a:t>= </a:t>
            </a:r>
            <a:r>
              <a:rPr lang="en-US" altLang="zh-TW" i="1" dirty="0" err="1">
                <a:cs typeface="Times New Roman" pitchFamily="18" charset="0"/>
              </a:rPr>
              <a:t>F</a:t>
            </a:r>
            <a:r>
              <a:rPr lang="en-US" altLang="zh-TW" i="1" baseline="-25000" dirty="0" err="1">
                <a:cs typeface="Times New Roman" pitchFamily="18" charset="0"/>
              </a:rPr>
              <a:t>x</a:t>
            </a:r>
            <a:r>
              <a:rPr lang="en-US" altLang="zh-TW" b="1" dirty="0" err="1">
                <a:cs typeface="Times New Roman" pitchFamily="18" charset="0"/>
              </a:rPr>
              <a:t>i</a:t>
            </a:r>
            <a:r>
              <a:rPr lang="en-US" altLang="zh-TW" b="1" i="1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+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en-US" altLang="zh-TW" i="1" dirty="0" err="1">
                <a:cs typeface="Times New Roman" pitchFamily="18" charset="0"/>
              </a:rPr>
              <a:t>F</a:t>
            </a:r>
            <a:r>
              <a:rPr lang="en-US" altLang="zh-TW" i="1" baseline="-25000" dirty="0" err="1">
                <a:cs typeface="Times New Roman" pitchFamily="18" charset="0"/>
              </a:rPr>
              <a:t>y</a:t>
            </a:r>
            <a:r>
              <a:rPr lang="en-US" altLang="zh-TW" b="1" dirty="0" err="1">
                <a:cs typeface="Times New Roman" pitchFamily="18" charset="0"/>
              </a:rPr>
              <a:t>j</a:t>
            </a:r>
            <a:r>
              <a:rPr lang="en-US" altLang="zh-TW" b="1" i="1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+</a:t>
            </a:r>
            <a:r>
              <a:rPr lang="en-US" altLang="zh-TW" b="1" i="1" dirty="0">
                <a:cs typeface="Times New Roman" pitchFamily="18" charset="0"/>
              </a:rPr>
              <a:t> </a:t>
            </a:r>
            <a:r>
              <a:rPr lang="en-US" altLang="zh-TW" i="1" dirty="0" err="1">
                <a:cs typeface="Times New Roman" pitchFamily="18" charset="0"/>
              </a:rPr>
              <a:t>F</a:t>
            </a:r>
            <a:r>
              <a:rPr lang="en-US" altLang="zh-TW" i="1" baseline="-25000" dirty="0" err="1">
                <a:cs typeface="Times New Roman" pitchFamily="18" charset="0"/>
              </a:rPr>
              <a:t>z</a:t>
            </a:r>
            <a:r>
              <a:rPr lang="en-US" altLang="zh-TW" b="1" dirty="0" err="1">
                <a:cs typeface="Times New Roman" pitchFamily="18" charset="0"/>
              </a:rPr>
              <a:t>k</a:t>
            </a:r>
            <a:r>
              <a:rPr lang="en-US" altLang="zh-TW" b="1" i="1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及</a:t>
            </a:r>
            <a:r>
              <a:rPr lang="zh-TW" altLang="en-US" b="1" i="1" dirty="0">
                <a:cs typeface="Times New Roman" pitchFamily="18" charset="0"/>
              </a:rPr>
              <a:t> </a:t>
            </a:r>
            <a:r>
              <a:rPr lang="en-US" altLang="zh-TW" b="1" dirty="0">
                <a:cs typeface="Times New Roman" pitchFamily="18" charset="0"/>
              </a:rPr>
              <a:t>s</a:t>
            </a:r>
            <a:r>
              <a:rPr lang="en-US" altLang="zh-TW" dirty="0">
                <a:cs typeface="Times New Roman" pitchFamily="18" charset="0"/>
              </a:rPr>
              <a:t> = </a:t>
            </a:r>
            <a:r>
              <a:rPr lang="en-US" altLang="zh-TW" dirty="0" err="1">
                <a:cs typeface="Times New Roman" pitchFamily="18" charset="0"/>
              </a:rPr>
              <a:t>Δ</a:t>
            </a:r>
            <a:r>
              <a:rPr lang="en-US" altLang="zh-TW" i="1" dirty="0" err="1">
                <a:cs typeface="Times New Roman" pitchFamily="18" charset="0"/>
              </a:rPr>
              <a:t>x</a:t>
            </a:r>
            <a:r>
              <a:rPr lang="en-US" altLang="zh-TW" b="1" dirty="0" err="1">
                <a:cs typeface="Times New Roman" pitchFamily="18" charset="0"/>
              </a:rPr>
              <a:t>i</a:t>
            </a:r>
            <a:r>
              <a:rPr lang="en-US" altLang="zh-TW" b="1" i="1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+ </a:t>
            </a:r>
            <a:r>
              <a:rPr lang="en-US" altLang="zh-TW" dirty="0" err="1">
                <a:cs typeface="Times New Roman" pitchFamily="18" charset="0"/>
              </a:rPr>
              <a:t>Δ</a:t>
            </a:r>
            <a:r>
              <a:rPr lang="en-US" altLang="zh-TW" i="1" dirty="0" err="1">
                <a:cs typeface="Times New Roman" pitchFamily="18" charset="0"/>
              </a:rPr>
              <a:t>y</a:t>
            </a:r>
            <a:r>
              <a:rPr lang="en-US" altLang="zh-TW" b="1" dirty="0" err="1">
                <a:cs typeface="Times New Roman" pitchFamily="18" charset="0"/>
              </a:rPr>
              <a:t>j</a:t>
            </a:r>
            <a:r>
              <a:rPr lang="en-US" altLang="zh-TW" b="1" i="1" dirty="0">
                <a:cs typeface="Times New Roman" pitchFamily="18" charset="0"/>
              </a:rPr>
              <a:t> </a:t>
            </a:r>
            <a:r>
              <a:rPr lang="en-US" altLang="zh-TW" i="1" dirty="0">
                <a:cs typeface="Times New Roman" pitchFamily="18" charset="0"/>
              </a:rPr>
              <a:t>+ </a:t>
            </a:r>
            <a:r>
              <a:rPr lang="en-US" altLang="zh-TW" dirty="0" err="1">
                <a:cs typeface="Times New Roman" pitchFamily="18" charset="0"/>
              </a:rPr>
              <a:t>Δ</a:t>
            </a:r>
            <a:r>
              <a:rPr lang="en-US" altLang="zh-TW" i="1" dirty="0" err="1">
                <a:cs typeface="Times New Roman" pitchFamily="18" charset="0"/>
              </a:rPr>
              <a:t>z</a:t>
            </a:r>
            <a:r>
              <a:rPr lang="en-US" altLang="zh-TW" b="1" dirty="0" err="1">
                <a:cs typeface="Times New Roman" pitchFamily="18" charset="0"/>
              </a:rPr>
              <a:t>k</a:t>
            </a:r>
            <a:r>
              <a:rPr lang="zh-TW" altLang="en-US" dirty="0">
                <a:cs typeface="Times New Roman" pitchFamily="18" charset="0"/>
              </a:rPr>
              <a:t>；因此，式 </a:t>
            </a:r>
            <a:r>
              <a:rPr lang="en-US" altLang="zh-TW" dirty="0" err="1">
                <a:cs typeface="Times New Roman" pitchFamily="18" charset="0"/>
              </a:rPr>
              <a:t>7.1b</a:t>
            </a:r>
            <a:r>
              <a:rPr lang="en-US" altLang="zh-TW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可表為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17BF0D2-164D-4B76-8CFC-05792F782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7</a:t>
            </a:r>
            <a:r>
              <a:rPr lang="zh-TW" altLang="en-US"/>
              <a:t>章 功與能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F14CE77-CF11-454D-9734-B5B6B1FA7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7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B98EFDE-7401-4ADE-B823-987B0DBFC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1989931"/>
            <a:ext cx="1800225" cy="34004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A60DD9B-E05C-44E2-ABAD-9171331DF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812" y="4087972"/>
            <a:ext cx="6307455" cy="44005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B53EBB7-85BB-4F12-B836-67634CAFA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055" y="5805264"/>
            <a:ext cx="6254115" cy="44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517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C63235-09D5-4642-8335-4B64889A6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7.1 </a:t>
            </a:r>
            <a:r>
              <a:rPr lang="zh-TW" altLang="en-US" dirty="0"/>
              <a:t>定力所作的功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95B986-348D-4310-B950-52B336377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rgbClr val="0070C0"/>
                </a:solidFill>
                <a:cs typeface="Times New Roman" pitchFamily="18" charset="0"/>
              </a:rPr>
              <a:t>力對物體所作的功僅與力、位移、及其間的夾角有關。</a:t>
            </a:r>
            <a:endParaRPr lang="en-US" altLang="zh-TW" b="1" dirty="0">
              <a:solidFill>
                <a:srgbClr val="0070C0"/>
              </a:solidFill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而與此物體的速度、加速度，或其他力的存在無關。</a:t>
            </a:r>
            <a:endParaRPr lang="en-US" altLang="zh-TW" dirty="0"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由於功為純量，因此其值也與座標軸的方向無關。 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FC9F9BD-54E0-4428-AE05-925D316D9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7</a:t>
            </a:r>
            <a:r>
              <a:rPr lang="zh-TW" altLang="en-US"/>
              <a:t>章 功與能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B08B1B5-55F5-4ACA-A867-22ABC9F3A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6513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9EA542-64FC-414B-AF5B-3004857B2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7.1 </a:t>
            </a:r>
            <a:r>
              <a:rPr lang="zh-TW" altLang="en-US" dirty="0"/>
              <a:t>定力所作的功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95716D-516C-43EE-8DEE-F97DBC008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由式</a:t>
            </a:r>
            <a:r>
              <a:rPr lang="en-US" altLang="zh-TW" dirty="0" err="1"/>
              <a:t>7.1a</a:t>
            </a:r>
            <a:r>
              <a:rPr lang="en-US" altLang="zh-TW" dirty="0"/>
              <a:t> </a:t>
            </a:r>
            <a:r>
              <a:rPr lang="zh-TW" altLang="en-US" dirty="0"/>
              <a:t>可知，當力與位移互相垂直時，就不作功。如圖</a:t>
            </a:r>
            <a:r>
              <a:rPr lang="en-US" altLang="zh-TW" dirty="0" err="1"/>
              <a:t>7.2a</a:t>
            </a:r>
            <a:r>
              <a:rPr lang="zh-TW" altLang="en-US" dirty="0"/>
              <a:t> 所示之物塊沿一平面滑行時，法向力</a:t>
            </a:r>
            <a:r>
              <a:rPr lang="en-US" altLang="zh-TW" b="1" dirty="0"/>
              <a:t>N </a:t>
            </a:r>
            <a:r>
              <a:rPr lang="zh-TW" altLang="en-US" dirty="0"/>
              <a:t>並未作功。同理，向心力</a:t>
            </a:r>
            <a:r>
              <a:rPr lang="en-US" altLang="zh-TW" b="1" dirty="0"/>
              <a:t>F</a:t>
            </a:r>
            <a:r>
              <a:rPr lang="zh-TW" altLang="en-US" b="1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如圖</a:t>
            </a:r>
            <a:r>
              <a:rPr lang="en-US" altLang="zh-TW" dirty="0" err="1"/>
              <a:t>7.2b</a:t>
            </a:r>
            <a:r>
              <a:rPr lang="en-US" altLang="zh-TW" dirty="0"/>
              <a:t> </a:t>
            </a:r>
            <a:r>
              <a:rPr lang="zh-TW" altLang="en-US" dirty="0"/>
              <a:t>中繩子的張力</a:t>
            </a:r>
            <a:r>
              <a:rPr lang="en-US" altLang="zh-TW" dirty="0"/>
              <a:t>) </a:t>
            </a:r>
            <a:r>
              <a:rPr lang="zh-TW" altLang="en-US" dirty="0"/>
              <a:t>也未作功，因為它始終與運動方向垂直。</a:t>
            </a:r>
          </a:p>
          <a:p>
            <a:r>
              <a:rPr lang="zh-TW" altLang="en-US" dirty="0"/>
              <a:t>開始時必須作功才能使物體獲得其速率，但要維持其速率卻不必作功。這就是一種力使質點加速卻未作功的情形。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FD2406A-5FA2-43DD-B5A6-CB0CD6C2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7</a:t>
            </a:r>
            <a:r>
              <a:rPr lang="zh-TW" altLang="en-US"/>
              <a:t>章 功與能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C2D8D71-8763-4C41-AEB8-984E18084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751047"/>
      </p:ext>
    </p:extLst>
  </p:cSld>
  <p:clrMapOvr>
    <a:masterClrMapping/>
  </p:clrMapOvr>
</p:sld>
</file>

<file path=ppt/theme/theme1.xml><?xml version="1.0" encoding="utf-8"?>
<a:theme xmlns:a="http://schemas.openxmlformats.org/drawingml/2006/main" name="PHYS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HYS.potx" id="{98E04493-CB15-4BD8-BACC-575DD2A1C759}" vid="{E35F2D3A-49ED-4280-A7AD-151964FEB1BB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PHYS</Template>
  <TotalTime>829</TotalTime>
  <Words>3100</Words>
  <Application>Microsoft Office PowerPoint</Application>
  <PresentationFormat>如螢幕大小 (4:3)</PresentationFormat>
  <Paragraphs>228</Paragraphs>
  <Slides>43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43</vt:i4>
      </vt:variant>
    </vt:vector>
  </HeadingPairs>
  <TitlesOfParts>
    <vt:vector size="50" baseType="lpstr">
      <vt:lpstr>標楷體</vt:lpstr>
      <vt:lpstr>Arial</vt:lpstr>
      <vt:lpstr>Calibri</vt:lpstr>
      <vt:lpstr>Times New Roman</vt:lpstr>
      <vt:lpstr>Wingdings</vt:lpstr>
      <vt:lpstr>Wingdings 3</vt:lpstr>
      <vt:lpstr>PHYS</vt:lpstr>
      <vt:lpstr>PowerPoint 簡報</vt:lpstr>
      <vt:lpstr>普通物理學(第三版) 原著：Harris Benson</vt:lpstr>
      <vt:lpstr>第 7 章 功與能</vt:lpstr>
      <vt:lpstr>本章要點</vt:lpstr>
      <vt:lpstr>本章內容</vt:lpstr>
      <vt:lpstr>7.1 定力所作的功</vt:lpstr>
      <vt:lpstr>7.1 定力所作的功</vt:lpstr>
      <vt:lpstr>7.1 定力所作的功</vt:lpstr>
      <vt:lpstr>7.1 定力所作的功</vt:lpstr>
      <vt:lpstr>7.1 定力所作的功</vt:lpstr>
      <vt:lpstr>7.1 定力所作的功</vt:lpstr>
      <vt:lpstr>7.1 定力所作的功</vt:lpstr>
      <vt:lpstr>7.1 定力所作的功</vt:lpstr>
      <vt:lpstr>7.1 定力所作的功</vt:lpstr>
      <vt:lpstr>7.1 定力所作的功</vt:lpstr>
      <vt:lpstr>7.1 定力所作的功</vt:lpstr>
      <vt:lpstr>7.1 定力所作的功</vt:lpstr>
      <vt:lpstr>7.1 定力所作的功</vt:lpstr>
      <vt:lpstr>7.1 定力所作的功</vt:lpstr>
      <vt:lpstr>例題 7.1</vt:lpstr>
      <vt:lpstr>7.2 在一維中變化的力所作的功</vt:lpstr>
      <vt:lpstr>7.2 在一維中變化的力所作的功</vt:lpstr>
      <vt:lpstr>練習題1</vt:lpstr>
      <vt:lpstr>7.2 在一維中變化的力所作的功</vt:lpstr>
      <vt:lpstr>7.2 在一維中變化的力所作的功</vt:lpstr>
      <vt:lpstr>7.2 在一維中變化的力所作的功</vt:lpstr>
      <vt:lpstr>7.2 在一維中變化的力所作的功</vt:lpstr>
      <vt:lpstr>7.2 在一維中變化的力所作的功</vt:lpstr>
      <vt:lpstr>例題 7.2</vt:lpstr>
      <vt:lpstr>7.3 一維中的功－能定理</vt:lpstr>
      <vt:lpstr>7.3 一維中的功－能定理</vt:lpstr>
      <vt:lpstr>7.3 一維中的功－能定理</vt:lpstr>
      <vt:lpstr>例題 7.3</vt:lpstr>
      <vt:lpstr>練習題2</vt:lpstr>
      <vt:lpstr>例題 7.4</vt:lpstr>
      <vt:lpstr>例題 7.5</vt:lpstr>
      <vt:lpstr>7.4 功率</vt:lpstr>
      <vt:lpstr>7.4 功率</vt:lpstr>
      <vt:lpstr>7.4 功率</vt:lpstr>
      <vt:lpstr>7.4 功率</vt:lpstr>
      <vt:lpstr>例題 7.6</vt:lpstr>
      <vt:lpstr>例題 7.7</vt:lpstr>
      <vt:lpstr>例題 7.8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User</dc:creator>
  <cp:lastModifiedBy>Fenny Lee</cp:lastModifiedBy>
  <cp:revision>190</cp:revision>
  <dcterms:modified xsi:type="dcterms:W3CDTF">2020-06-05T07:45:09Z</dcterms:modified>
</cp:coreProperties>
</file>